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57" r:id="rId5"/>
    <p:sldId id="260" r:id="rId6"/>
    <p:sldId id="262" r:id="rId7"/>
    <p:sldId id="261" r:id="rId8"/>
    <p:sldId id="264" r:id="rId9"/>
    <p:sldId id="273" r:id="rId10"/>
    <p:sldId id="274" r:id="rId11"/>
    <p:sldId id="275" r:id="rId12"/>
    <p:sldId id="276" r:id="rId13"/>
    <p:sldId id="265" r:id="rId14"/>
    <p:sldId id="266" r:id="rId15"/>
    <p:sldId id="268" r:id="rId16"/>
    <p:sldId id="270"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62EF-066B-9E6E-6C55-4B4D52C4AE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D07F0E4-0EF9-579D-CDA8-D7EC6F5C37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5E5C558-A446-6DF2-DD59-E92CA36B7C35}"/>
              </a:ext>
            </a:extLst>
          </p:cNvPr>
          <p:cNvSpPr>
            <a:spLocks noGrp="1"/>
          </p:cNvSpPr>
          <p:nvPr>
            <p:ph type="dt" sz="half" idx="10"/>
          </p:nvPr>
        </p:nvSpPr>
        <p:spPr/>
        <p:txBody>
          <a:bodyPr/>
          <a:lstStyle/>
          <a:p>
            <a:fld id="{6B31B2A8-B838-4722-B276-3FE639746FA5}" type="datetimeFigureOut">
              <a:rPr lang="en-IN" smtClean="0"/>
              <a:t>14-06-2024</a:t>
            </a:fld>
            <a:endParaRPr lang="en-IN"/>
          </a:p>
        </p:txBody>
      </p:sp>
      <p:sp>
        <p:nvSpPr>
          <p:cNvPr id="5" name="Footer Placeholder 4">
            <a:extLst>
              <a:ext uri="{FF2B5EF4-FFF2-40B4-BE49-F238E27FC236}">
                <a16:creationId xmlns:a16="http://schemas.microsoft.com/office/drawing/2014/main" id="{D8F133AE-F116-6A06-A8A7-2F2B1D1DA6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83D768-AFC8-3B94-7BD8-408858491DCC}"/>
              </a:ext>
            </a:extLst>
          </p:cNvPr>
          <p:cNvSpPr>
            <a:spLocks noGrp="1"/>
          </p:cNvSpPr>
          <p:nvPr>
            <p:ph type="sldNum" sz="quarter" idx="12"/>
          </p:nvPr>
        </p:nvSpPr>
        <p:spPr/>
        <p:txBody>
          <a:bodyPr/>
          <a:lstStyle/>
          <a:p>
            <a:fld id="{F3C8F466-2104-4F09-9381-A02CCE97B2C0}" type="slidenum">
              <a:rPr lang="en-IN" smtClean="0"/>
              <a:t>‹#›</a:t>
            </a:fld>
            <a:endParaRPr lang="en-IN"/>
          </a:p>
        </p:txBody>
      </p:sp>
    </p:spTree>
    <p:extLst>
      <p:ext uri="{BB962C8B-B14F-4D97-AF65-F5344CB8AC3E}">
        <p14:creationId xmlns:p14="http://schemas.microsoft.com/office/powerpoint/2010/main" val="4029522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CE2D9-24B9-145E-F14C-7E0E34571BF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D27AC6-AD38-0B4A-FA5F-EC43AEE96C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BECD4C-F6B1-7E0C-6860-E1AC1F7D509C}"/>
              </a:ext>
            </a:extLst>
          </p:cNvPr>
          <p:cNvSpPr>
            <a:spLocks noGrp="1"/>
          </p:cNvSpPr>
          <p:nvPr>
            <p:ph type="dt" sz="half" idx="10"/>
          </p:nvPr>
        </p:nvSpPr>
        <p:spPr/>
        <p:txBody>
          <a:bodyPr/>
          <a:lstStyle/>
          <a:p>
            <a:fld id="{6B31B2A8-B838-4722-B276-3FE639746FA5}" type="datetimeFigureOut">
              <a:rPr lang="en-IN" smtClean="0"/>
              <a:t>14-06-2024</a:t>
            </a:fld>
            <a:endParaRPr lang="en-IN"/>
          </a:p>
        </p:txBody>
      </p:sp>
      <p:sp>
        <p:nvSpPr>
          <p:cNvPr id="5" name="Footer Placeholder 4">
            <a:extLst>
              <a:ext uri="{FF2B5EF4-FFF2-40B4-BE49-F238E27FC236}">
                <a16:creationId xmlns:a16="http://schemas.microsoft.com/office/drawing/2014/main" id="{0474C8C0-FE15-E32D-BAB4-16B4E18330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6DBA67-AB48-2010-AA2D-4DFFE242503A}"/>
              </a:ext>
            </a:extLst>
          </p:cNvPr>
          <p:cNvSpPr>
            <a:spLocks noGrp="1"/>
          </p:cNvSpPr>
          <p:nvPr>
            <p:ph type="sldNum" sz="quarter" idx="12"/>
          </p:nvPr>
        </p:nvSpPr>
        <p:spPr/>
        <p:txBody>
          <a:bodyPr/>
          <a:lstStyle/>
          <a:p>
            <a:fld id="{F3C8F466-2104-4F09-9381-A02CCE97B2C0}" type="slidenum">
              <a:rPr lang="en-IN" smtClean="0"/>
              <a:t>‹#›</a:t>
            </a:fld>
            <a:endParaRPr lang="en-IN"/>
          </a:p>
        </p:txBody>
      </p:sp>
    </p:spTree>
    <p:extLst>
      <p:ext uri="{BB962C8B-B14F-4D97-AF65-F5344CB8AC3E}">
        <p14:creationId xmlns:p14="http://schemas.microsoft.com/office/powerpoint/2010/main" val="3476495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588A8-04E7-5BC3-6880-08EF5B679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366487-2970-C9F4-1471-BC47DB6E98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D77D90-E33A-580A-7A3E-8FA38C9426BB}"/>
              </a:ext>
            </a:extLst>
          </p:cNvPr>
          <p:cNvSpPr>
            <a:spLocks noGrp="1"/>
          </p:cNvSpPr>
          <p:nvPr>
            <p:ph type="dt" sz="half" idx="10"/>
          </p:nvPr>
        </p:nvSpPr>
        <p:spPr/>
        <p:txBody>
          <a:bodyPr/>
          <a:lstStyle/>
          <a:p>
            <a:fld id="{6B31B2A8-B838-4722-B276-3FE639746FA5}" type="datetimeFigureOut">
              <a:rPr lang="en-IN" smtClean="0"/>
              <a:t>14-06-2024</a:t>
            </a:fld>
            <a:endParaRPr lang="en-IN"/>
          </a:p>
        </p:txBody>
      </p:sp>
      <p:sp>
        <p:nvSpPr>
          <p:cNvPr id="5" name="Footer Placeholder 4">
            <a:extLst>
              <a:ext uri="{FF2B5EF4-FFF2-40B4-BE49-F238E27FC236}">
                <a16:creationId xmlns:a16="http://schemas.microsoft.com/office/drawing/2014/main" id="{B3CDDDE8-BD6C-084E-BF82-0A97999137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72BC77-0E04-3AF0-49D2-172F8C627F21}"/>
              </a:ext>
            </a:extLst>
          </p:cNvPr>
          <p:cNvSpPr>
            <a:spLocks noGrp="1"/>
          </p:cNvSpPr>
          <p:nvPr>
            <p:ph type="sldNum" sz="quarter" idx="12"/>
          </p:nvPr>
        </p:nvSpPr>
        <p:spPr/>
        <p:txBody>
          <a:bodyPr/>
          <a:lstStyle/>
          <a:p>
            <a:fld id="{F3C8F466-2104-4F09-9381-A02CCE97B2C0}" type="slidenum">
              <a:rPr lang="en-IN" smtClean="0"/>
              <a:t>‹#›</a:t>
            </a:fld>
            <a:endParaRPr lang="en-IN"/>
          </a:p>
        </p:txBody>
      </p:sp>
    </p:spTree>
    <p:extLst>
      <p:ext uri="{BB962C8B-B14F-4D97-AF65-F5344CB8AC3E}">
        <p14:creationId xmlns:p14="http://schemas.microsoft.com/office/powerpoint/2010/main" val="1597219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E517-FB6E-E96D-10C3-A8B52684130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6D4660-D51A-2ECA-0289-695D89FD32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E55E1A-DBA6-22E8-116C-C12274E40171}"/>
              </a:ext>
            </a:extLst>
          </p:cNvPr>
          <p:cNvSpPr>
            <a:spLocks noGrp="1"/>
          </p:cNvSpPr>
          <p:nvPr>
            <p:ph type="dt" sz="half" idx="10"/>
          </p:nvPr>
        </p:nvSpPr>
        <p:spPr/>
        <p:txBody>
          <a:bodyPr/>
          <a:lstStyle/>
          <a:p>
            <a:fld id="{6B31B2A8-B838-4722-B276-3FE639746FA5}" type="datetimeFigureOut">
              <a:rPr lang="en-IN" smtClean="0"/>
              <a:t>14-06-2024</a:t>
            </a:fld>
            <a:endParaRPr lang="en-IN"/>
          </a:p>
        </p:txBody>
      </p:sp>
      <p:sp>
        <p:nvSpPr>
          <p:cNvPr id="5" name="Footer Placeholder 4">
            <a:extLst>
              <a:ext uri="{FF2B5EF4-FFF2-40B4-BE49-F238E27FC236}">
                <a16:creationId xmlns:a16="http://schemas.microsoft.com/office/drawing/2014/main" id="{E4B14130-59D6-4891-048E-9E01AED2D0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2DD9B0-72CE-EE9C-BFE6-5E8B99CFF209}"/>
              </a:ext>
            </a:extLst>
          </p:cNvPr>
          <p:cNvSpPr>
            <a:spLocks noGrp="1"/>
          </p:cNvSpPr>
          <p:nvPr>
            <p:ph type="sldNum" sz="quarter" idx="12"/>
          </p:nvPr>
        </p:nvSpPr>
        <p:spPr/>
        <p:txBody>
          <a:bodyPr/>
          <a:lstStyle/>
          <a:p>
            <a:fld id="{F3C8F466-2104-4F09-9381-A02CCE97B2C0}" type="slidenum">
              <a:rPr lang="en-IN" smtClean="0"/>
              <a:t>‹#›</a:t>
            </a:fld>
            <a:endParaRPr lang="en-IN"/>
          </a:p>
        </p:txBody>
      </p:sp>
    </p:spTree>
    <p:extLst>
      <p:ext uri="{BB962C8B-B14F-4D97-AF65-F5344CB8AC3E}">
        <p14:creationId xmlns:p14="http://schemas.microsoft.com/office/powerpoint/2010/main" val="3074248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EB95-BA34-F2DE-2199-C1F587498B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7AFB05C-670D-6933-215E-369F103181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DC28BF-D787-C409-9D65-57D29CE5BDB1}"/>
              </a:ext>
            </a:extLst>
          </p:cNvPr>
          <p:cNvSpPr>
            <a:spLocks noGrp="1"/>
          </p:cNvSpPr>
          <p:nvPr>
            <p:ph type="dt" sz="half" idx="10"/>
          </p:nvPr>
        </p:nvSpPr>
        <p:spPr/>
        <p:txBody>
          <a:bodyPr/>
          <a:lstStyle/>
          <a:p>
            <a:fld id="{6B31B2A8-B838-4722-B276-3FE639746FA5}" type="datetimeFigureOut">
              <a:rPr lang="en-IN" smtClean="0"/>
              <a:t>14-06-2024</a:t>
            </a:fld>
            <a:endParaRPr lang="en-IN"/>
          </a:p>
        </p:txBody>
      </p:sp>
      <p:sp>
        <p:nvSpPr>
          <p:cNvPr id="5" name="Footer Placeholder 4">
            <a:extLst>
              <a:ext uri="{FF2B5EF4-FFF2-40B4-BE49-F238E27FC236}">
                <a16:creationId xmlns:a16="http://schemas.microsoft.com/office/drawing/2014/main" id="{AD4088FA-5280-397E-B382-1288E806B5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23B125-4570-B47F-992D-0C1BA31F6E6D}"/>
              </a:ext>
            </a:extLst>
          </p:cNvPr>
          <p:cNvSpPr>
            <a:spLocks noGrp="1"/>
          </p:cNvSpPr>
          <p:nvPr>
            <p:ph type="sldNum" sz="quarter" idx="12"/>
          </p:nvPr>
        </p:nvSpPr>
        <p:spPr/>
        <p:txBody>
          <a:bodyPr/>
          <a:lstStyle/>
          <a:p>
            <a:fld id="{F3C8F466-2104-4F09-9381-A02CCE97B2C0}" type="slidenum">
              <a:rPr lang="en-IN" smtClean="0"/>
              <a:t>‹#›</a:t>
            </a:fld>
            <a:endParaRPr lang="en-IN"/>
          </a:p>
        </p:txBody>
      </p:sp>
    </p:spTree>
    <p:extLst>
      <p:ext uri="{BB962C8B-B14F-4D97-AF65-F5344CB8AC3E}">
        <p14:creationId xmlns:p14="http://schemas.microsoft.com/office/powerpoint/2010/main" val="4222526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1CDE-9022-529C-96A4-5482503D02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5FA8CC-588E-4686-C1D5-AA0421344D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5C86E4-0C8C-A6D5-08FD-C51886E69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3E44D7B-0988-48A9-18DE-E36092AC1DDA}"/>
              </a:ext>
            </a:extLst>
          </p:cNvPr>
          <p:cNvSpPr>
            <a:spLocks noGrp="1"/>
          </p:cNvSpPr>
          <p:nvPr>
            <p:ph type="dt" sz="half" idx="10"/>
          </p:nvPr>
        </p:nvSpPr>
        <p:spPr/>
        <p:txBody>
          <a:bodyPr/>
          <a:lstStyle/>
          <a:p>
            <a:fld id="{6B31B2A8-B838-4722-B276-3FE639746FA5}" type="datetimeFigureOut">
              <a:rPr lang="en-IN" smtClean="0"/>
              <a:t>14-06-2024</a:t>
            </a:fld>
            <a:endParaRPr lang="en-IN"/>
          </a:p>
        </p:txBody>
      </p:sp>
      <p:sp>
        <p:nvSpPr>
          <p:cNvPr id="6" name="Footer Placeholder 5">
            <a:extLst>
              <a:ext uri="{FF2B5EF4-FFF2-40B4-BE49-F238E27FC236}">
                <a16:creationId xmlns:a16="http://schemas.microsoft.com/office/drawing/2014/main" id="{A27917C5-555A-F1B5-57B8-E5F3718094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0A7B65-135C-1984-1CE5-CB1FA002C5C1}"/>
              </a:ext>
            </a:extLst>
          </p:cNvPr>
          <p:cNvSpPr>
            <a:spLocks noGrp="1"/>
          </p:cNvSpPr>
          <p:nvPr>
            <p:ph type="sldNum" sz="quarter" idx="12"/>
          </p:nvPr>
        </p:nvSpPr>
        <p:spPr/>
        <p:txBody>
          <a:bodyPr/>
          <a:lstStyle/>
          <a:p>
            <a:fld id="{F3C8F466-2104-4F09-9381-A02CCE97B2C0}" type="slidenum">
              <a:rPr lang="en-IN" smtClean="0"/>
              <a:t>‹#›</a:t>
            </a:fld>
            <a:endParaRPr lang="en-IN"/>
          </a:p>
        </p:txBody>
      </p:sp>
    </p:spTree>
    <p:extLst>
      <p:ext uri="{BB962C8B-B14F-4D97-AF65-F5344CB8AC3E}">
        <p14:creationId xmlns:p14="http://schemas.microsoft.com/office/powerpoint/2010/main" val="187957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91EB-0338-C9F1-8268-DAE60F7015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C1FEB8-089E-0F00-B5A5-DA5A107351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3C7D8A-6C17-508F-C590-AAA521B0C5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D230FD-38A0-1A40-9694-24D1EFAF09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4BBC45-904E-B3C3-2768-1D2ACDB520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5CFB57-F28A-E681-783E-FA7DA016191B}"/>
              </a:ext>
            </a:extLst>
          </p:cNvPr>
          <p:cNvSpPr>
            <a:spLocks noGrp="1"/>
          </p:cNvSpPr>
          <p:nvPr>
            <p:ph type="dt" sz="half" idx="10"/>
          </p:nvPr>
        </p:nvSpPr>
        <p:spPr/>
        <p:txBody>
          <a:bodyPr/>
          <a:lstStyle/>
          <a:p>
            <a:fld id="{6B31B2A8-B838-4722-B276-3FE639746FA5}" type="datetimeFigureOut">
              <a:rPr lang="en-IN" smtClean="0"/>
              <a:t>14-06-2024</a:t>
            </a:fld>
            <a:endParaRPr lang="en-IN"/>
          </a:p>
        </p:txBody>
      </p:sp>
      <p:sp>
        <p:nvSpPr>
          <p:cNvPr id="8" name="Footer Placeholder 7">
            <a:extLst>
              <a:ext uri="{FF2B5EF4-FFF2-40B4-BE49-F238E27FC236}">
                <a16:creationId xmlns:a16="http://schemas.microsoft.com/office/drawing/2014/main" id="{6F7BC215-9626-B277-C1C5-CBB0071865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2853C0-D1C8-0B8B-5EA3-AF35319DF4F7}"/>
              </a:ext>
            </a:extLst>
          </p:cNvPr>
          <p:cNvSpPr>
            <a:spLocks noGrp="1"/>
          </p:cNvSpPr>
          <p:nvPr>
            <p:ph type="sldNum" sz="quarter" idx="12"/>
          </p:nvPr>
        </p:nvSpPr>
        <p:spPr/>
        <p:txBody>
          <a:bodyPr/>
          <a:lstStyle/>
          <a:p>
            <a:fld id="{F3C8F466-2104-4F09-9381-A02CCE97B2C0}" type="slidenum">
              <a:rPr lang="en-IN" smtClean="0"/>
              <a:t>‹#›</a:t>
            </a:fld>
            <a:endParaRPr lang="en-IN"/>
          </a:p>
        </p:txBody>
      </p:sp>
    </p:spTree>
    <p:extLst>
      <p:ext uri="{BB962C8B-B14F-4D97-AF65-F5344CB8AC3E}">
        <p14:creationId xmlns:p14="http://schemas.microsoft.com/office/powerpoint/2010/main" val="12138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0103-07CC-98ED-09A6-ECB0E09409E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054EAC4-97A4-1056-98C4-E8A032A3AD39}"/>
              </a:ext>
            </a:extLst>
          </p:cNvPr>
          <p:cNvSpPr>
            <a:spLocks noGrp="1"/>
          </p:cNvSpPr>
          <p:nvPr>
            <p:ph type="dt" sz="half" idx="10"/>
          </p:nvPr>
        </p:nvSpPr>
        <p:spPr/>
        <p:txBody>
          <a:bodyPr/>
          <a:lstStyle/>
          <a:p>
            <a:fld id="{6B31B2A8-B838-4722-B276-3FE639746FA5}" type="datetimeFigureOut">
              <a:rPr lang="en-IN" smtClean="0"/>
              <a:t>14-06-2024</a:t>
            </a:fld>
            <a:endParaRPr lang="en-IN"/>
          </a:p>
        </p:txBody>
      </p:sp>
      <p:sp>
        <p:nvSpPr>
          <p:cNvPr id="4" name="Footer Placeholder 3">
            <a:extLst>
              <a:ext uri="{FF2B5EF4-FFF2-40B4-BE49-F238E27FC236}">
                <a16:creationId xmlns:a16="http://schemas.microsoft.com/office/drawing/2014/main" id="{3A05E2DE-9A0A-0259-DBF5-C52276472A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FA3136-8B13-9106-6CB3-94D51C5E6712}"/>
              </a:ext>
            </a:extLst>
          </p:cNvPr>
          <p:cNvSpPr>
            <a:spLocks noGrp="1"/>
          </p:cNvSpPr>
          <p:nvPr>
            <p:ph type="sldNum" sz="quarter" idx="12"/>
          </p:nvPr>
        </p:nvSpPr>
        <p:spPr/>
        <p:txBody>
          <a:bodyPr/>
          <a:lstStyle/>
          <a:p>
            <a:fld id="{F3C8F466-2104-4F09-9381-A02CCE97B2C0}" type="slidenum">
              <a:rPr lang="en-IN" smtClean="0"/>
              <a:t>‹#›</a:t>
            </a:fld>
            <a:endParaRPr lang="en-IN"/>
          </a:p>
        </p:txBody>
      </p:sp>
    </p:spTree>
    <p:extLst>
      <p:ext uri="{BB962C8B-B14F-4D97-AF65-F5344CB8AC3E}">
        <p14:creationId xmlns:p14="http://schemas.microsoft.com/office/powerpoint/2010/main" val="1006133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424F8B-B305-BAA2-C1E0-1B59E0C8B0A6}"/>
              </a:ext>
            </a:extLst>
          </p:cNvPr>
          <p:cNvSpPr>
            <a:spLocks noGrp="1"/>
          </p:cNvSpPr>
          <p:nvPr>
            <p:ph type="dt" sz="half" idx="10"/>
          </p:nvPr>
        </p:nvSpPr>
        <p:spPr/>
        <p:txBody>
          <a:bodyPr/>
          <a:lstStyle/>
          <a:p>
            <a:fld id="{6B31B2A8-B838-4722-B276-3FE639746FA5}" type="datetimeFigureOut">
              <a:rPr lang="en-IN" smtClean="0"/>
              <a:t>14-06-2024</a:t>
            </a:fld>
            <a:endParaRPr lang="en-IN"/>
          </a:p>
        </p:txBody>
      </p:sp>
      <p:sp>
        <p:nvSpPr>
          <p:cNvPr id="3" name="Footer Placeholder 2">
            <a:extLst>
              <a:ext uri="{FF2B5EF4-FFF2-40B4-BE49-F238E27FC236}">
                <a16:creationId xmlns:a16="http://schemas.microsoft.com/office/drawing/2014/main" id="{3AF4B575-8075-E9C9-6355-13142F4897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73D6B4-76BD-CCEB-8F62-021ED0A854DC}"/>
              </a:ext>
            </a:extLst>
          </p:cNvPr>
          <p:cNvSpPr>
            <a:spLocks noGrp="1"/>
          </p:cNvSpPr>
          <p:nvPr>
            <p:ph type="sldNum" sz="quarter" idx="12"/>
          </p:nvPr>
        </p:nvSpPr>
        <p:spPr/>
        <p:txBody>
          <a:bodyPr/>
          <a:lstStyle/>
          <a:p>
            <a:fld id="{F3C8F466-2104-4F09-9381-A02CCE97B2C0}" type="slidenum">
              <a:rPr lang="en-IN" smtClean="0"/>
              <a:t>‹#›</a:t>
            </a:fld>
            <a:endParaRPr lang="en-IN"/>
          </a:p>
        </p:txBody>
      </p:sp>
    </p:spTree>
    <p:extLst>
      <p:ext uri="{BB962C8B-B14F-4D97-AF65-F5344CB8AC3E}">
        <p14:creationId xmlns:p14="http://schemas.microsoft.com/office/powerpoint/2010/main" val="148889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6C33-D62A-F9CB-139A-4037377E6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419929-68BA-5EC8-0E17-36013D7F0C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8CC980D-A35E-C6BF-FE37-53F347C05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6D8F46-5C52-E76A-77D3-A460C122F8CA}"/>
              </a:ext>
            </a:extLst>
          </p:cNvPr>
          <p:cNvSpPr>
            <a:spLocks noGrp="1"/>
          </p:cNvSpPr>
          <p:nvPr>
            <p:ph type="dt" sz="half" idx="10"/>
          </p:nvPr>
        </p:nvSpPr>
        <p:spPr/>
        <p:txBody>
          <a:bodyPr/>
          <a:lstStyle/>
          <a:p>
            <a:fld id="{6B31B2A8-B838-4722-B276-3FE639746FA5}" type="datetimeFigureOut">
              <a:rPr lang="en-IN" smtClean="0"/>
              <a:t>14-06-2024</a:t>
            </a:fld>
            <a:endParaRPr lang="en-IN"/>
          </a:p>
        </p:txBody>
      </p:sp>
      <p:sp>
        <p:nvSpPr>
          <p:cNvPr id="6" name="Footer Placeholder 5">
            <a:extLst>
              <a:ext uri="{FF2B5EF4-FFF2-40B4-BE49-F238E27FC236}">
                <a16:creationId xmlns:a16="http://schemas.microsoft.com/office/drawing/2014/main" id="{79899159-38C6-B329-9B1A-DCE14D44F5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5F6E42-F11F-2570-852C-8E2432F03F23}"/>
              </a:ext>
            </a:extLst>
          </p:cNvPr>
          <p:cNvSpPr>
            <a:spLocks noGrp="1"/>
          </p:cNvSpPr>
          <p:nvPr>
            <p:ph type="sldNum" sz="quarter" idx="12"/>
          </p:nvPr>
        </p:nvSpPr>
        <p:spPr/>
        <p:txBody>
          <a:bodyPr/>
          <a:lstStyle/>
          <a:p>
            <a:fld id="{F3C8F466-2104-4F09-9381-A02CCE97B2C0}" type="slidenum">
              <a:rPr lang="en-IN" smtClean="0"/>
              <a:t>‹#›</a:t>
            </a:fld>
            <a:endParaRPr lang="en-IN"/>
          </a:p>
        </p:txBody>
      </p:sp>
    </p:spTree>
    <p:extLst>
      <p:ext uri="{BB962C8B-B14F-4D97-AF65-F5344CB8AC3E}">
        <p14:creationId xmlns:p14="http://schemas.microsoft.com/office/powerpoint/2010/main" val="3537750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EFEB-4809-D485-175A-267008D8FC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32245C-D10F-BAC8-7F23-16FA729EB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EEDD574-3E95-A6F3-F670-DBCF10B5D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A5BBC-847C-909C-DCC6-32B971536941}"/>
              </a:ext>
            </a:extLst>
          </p:cNvPr>
          <p:cNvSpPr>
            <a:spLocks noGrp="1"/>
          </p:cNvSpPr>
          <p:nvPr>
            <p:ph type="dt" sz="half" idx="10"/>
          </p:nvPr>
        </p:nvSpPr>
        <p:spPr/>
        <p:txBody>
          <a:bodyPr/>
          <a:lstStyle/>
          <a:p>
            <a:fld id="{6B31B2A8-B838-4722-B276-3FE639746FA5}" type="datetimeFigureOut">
              <a:rPr lang="en-IN" smtClean="0"/>
              <a:t>14-06-2024</a:t>
            </a:fld>
            <a:endParaRPr lang="en-IN"/>
          </a:p>
        </p:txBody>
      </p:sp>
      <p:sp>
        <p:nvSpPr>
          <p:cNvPr id="6" name="Footer Placeholder 5">
            <a:extLst>
              <a:ext uri="{FF2B5EF4-FFF2-40B4-BE49-F238E27FC236}">
                <a16:creationId xmlns:a16="http://schemas.microsoft.com/office/drawing/2014/main" id="{C20DE06B-FBCB-807F-E96B-C35942E0D0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1952A8-8EF4-507A-A6E6-F9AEDB8E0E9F}"/>
              </a:ext>
            </a:extLst>
          </p:cNvPr>
          <p:cNvSpPr>
            <a:spLocks noGrp="1"/>
          </p:cNvSpPr>
          <p:nvPr>
            <p:ph type="sldNum" sz="quarter" idx="12"/>
          </p:nvPr>
        </p:nvSpPr>
        <p:spPr/>
        <p:txBody>
          <a:bodyPr/>
          <a:lstStyle/>
          <a:p>
            <a:fld id="{F3C8F466-2104-4F09-9381-A02CCE97B2C0}" type="slidenum">
              <a:rPr lang="en-IN" smtClean="0"/>
              <a:t>‹#›</a:t>
            </a:fld>
            <a:endParaRPr lang="en-IN"/>
          </a:p>
        </p:txBody>
      </p:sp>
    </p:spTree>
    <p:extLst>
      <p:ext uri="{BB962C8B-B14F-4D97-AF65-F5344CB8AC3E}">
        <p14:creationId xmlns:p14="http://schemas.microsoft.com/office/powerpoint/2010/main" val="100184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7F8A68-8104-1376-D299-42EFF31C78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BD1163-544F-4A66-5AFA-0685457E19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9558B0-4C2E-372A-7255-5FD3F34147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1B2A8-B838-4722-B276-3FE639746FA5}" type="datetimeFigureOut">
              <a:rPr lang="en-IN" smtClean="0"/>
              <a:t>14-06-2024</a:t>
            </a:fld>
            <a:endParaRPr lang="en-IN"/>
          </a:p>
        </p:txBody>
      </p:sp>
      <p:sp>
        <p:nvSpPr>
          <p:cNvPr id="5" name="Footer Placeholder 4">
            <a:extLst>
              <a:ext uri="{FF2B5EF4-FFF2-40B4-BE49-F238E27FC236}">
                <a16:creationId xmlns:a16="http://schemas.microsoft.com/office/drawing/2014/main" id="{81607175-73BD-BEC4-8EFE-27E0222AEF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BC5F7E-DA81-9E9C-D1F8-E7CC634E2D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8F466-2104-4F09-9381-A02CCE97B2C0}" type="slidenum">
              <a:rPr lang="en-IN" smtClean="0"/>
              <a:t>‹#›</a:t>
            </a:fld>
            <a:endParaRPr lang="en-IN"/>
          </a:p>
        </p:txBody>
      </p:sp>
    </p:spTree>
    <p:extLst>
      <p:ext uri="{BB962C8B-B14F-4D97-AF65-F5344CB8AC3E}">
        <p14:creationId xmlns:p14="http://schemas.microsoft.com/office/powerpoint/2010/main" val="796114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F745EF-3C8E-4DE3-CBD9-A6E63A807235}"/>
              </a:ext>
            </a:extLst>
          </p:cNvPr>
          <p:cNvSpPr txBox="1">
            <a:spLocks/>
          </p:cNvSpPr>
          <p:nvPr/>
        </p:nvSpPr>
        <p:spPr>
          <a:xfrm>
            <a:off x="1474839" y="1268361"/>
            <a:ext cx="9242322" cy="11897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u="sng" dirty="0">
                <a:solidFill>
                  <a:schemeClr val="bg1"/>
                </a:solidFill>
              </a:rPr>
              <a:t>LOK SABHA ELECTION ANALYSIS</a:t>
            </a:r>
          </a:p>
        </p:txBody>
      </p:sp>
      <p:sp>
        <p:nvSpPr>
          <p:cNvPr id="5" name="Title 1">
            <a:extLst>
              <a:ext uri="{FF2B5EF4-FFF2-40B4-BE49-F238E27FC236}">
                <a16:creationId xmlns:a16="http://schemas.microsoft.com/office/drawing/2014/main" id="{5F423828-7A79-B2C4-3C43-EF37A785E8CC}"/>
              </a:ext>
            </a:extLst>
          </p:cNvPr>
          <p:cNvSpPr txBox="1">
            <a:spLocks/>
          </p:cNvSpPr>
          <p:nvPr/>
        </p:nvSpPr>
        <p:spPr>
          <a:xfrm>
            <a:off x="1474839" y="2686664"/>
            <a:ext cx="9242322" cy="11897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u="sng" dirty="0">
                <a:solidFill>
                  <a:schemeClr val="bg1"/>
                </a:solidFill>
              </a:rPr>
              <a:t>CODEBASICS RESUME PROJECT</a:t>
            </a:r>
          </a:p>
          <a:p>
            <a:pPr algn="ctr"/>
            <a:r>
              <a:rPr lang="en-IN" sz="4000" u="sng" dirty="0">
                <a:solidFill>
                  <a:schemeClr val="bg1"/>
                </a:solidFill>
              </a:rPr>
              <a:t>CHALLENGE 11</a:t>
            </a:r>
          </a:p>
        </p:txBody>
      </p:sp>
      <p:sp>
        <p:nvSpPr>
          <p:cNvPr id="6" name="Title 1">
            <a:extLst>
              <a:ext uri="{FF2B5EF4-FFF2-40B4-BE49-F238E27FC236}">
                <a16:creationId xmlns:a16="http://schemas.microsoft.com/office/drawing/2014/main" id="{1503092C-E91E-419B-E6F2-8FBB56B7F2BF}"/>
              </a:ext>
            </a:extLst>
          </p:cNvPr>
          <p:cNvSpPr txBox="1">
            <a:spLocks/>
          </p:cNvSpPr>
          <p:nvPr/>
        </p:nvSpPr>
        <p:spPr>
          <a:xfrm>
            <a:off x="9352015" y="5793043"/>
            <a:ext cx="2925096" cy="857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dirty="0">
                <a:solidFill>
                  <a:schemeClr val="bg1"/>
                </a:solidFill>
              </a:rPr>
              <a:t>Presented by</a:t>
            </a:r>
          </a:p>
          <a:p>
            <a:pPr algn="ctr"/>
            <a:r>
              <a:rPr lang="en-IN" sz="2400" dirty="0">
                <a:solidFill>
                  <a:schemeClr val="bg1"/>
                </a:solidFill>
              </a:rPr>
              <a:t>Mohan Nagrurkar</a:t>
            </a:r>
          </a:p>
        </p:txBody>
      </p:sp>
      <p:pic>
        <p:nvPicPr>
          <p:cNvPr id="7" name="Picture 6">
            <a:extLst>
              <a:ext uri="{FF2B5EF4-FFF2-40B4-BE49-F238E27FC236}">
                <a16:creationId xmlns:a16="http://schemas.microsoft.com/office/drawing/2014/main" id="{AAFDA5D5-26AD-CE7D-8ED1-9F5769FEDCA6}"/>
              </a:ext>
            </a:extLst>
          </p:cNvPr>
          <p:cNvPicPr>
            <a:picLocks noChangeAspect="1"/>
          </p:cNvPicPr>
          <p:nvPr/>
        </p:nvPicPr>
        <p:blipFill>
          <a:blip r:embed="rId3"/>
          <a:stretch>
            <a:fillRect/>
          </a:stretch>
        </p:blipFill>
        <p:spPr>
          <a:xfrm>
            <a:off x="227804" y="4778798"/>
            <a:ext cx="3577280" cy="1872110"/>
          </a:xfrm>
          <a:prstGeom prst="rect">
            <a:avLst/>
          </a:prstGeom>
        </p:spPr>
      </p:pic>
    </p:spTree>
    <p:extLst>
      <p:ext uri="{BB962C8B-B14F-4D97-AF65-F5344CB8AC3E}">
        <p14:creationId xmlns:p14="http://schemas.microsoft.com/office/powerpoint/2010/main" val="1639355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017CC3-F255-9C7F-ED71-4D8423AB447B}"/>
              </a:ext>
            </a:extLst>
          </p:cNvPr>
          <p:cNvSpPr txBox="1">
            <a:spLocks/>
          </p:cNvSpPr>
          <p:nvPr/>
        </p:nvSpPr>
        <p:spPr>
          <a:xfrm>
            <a:off x="650495" y="90135"/>
            <a:ext cx="7647740" cy="754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POWER BI (DASHBOARD 3)</a:t>
            </a:r>
          </a:p>
        </p:txBody>
      </p:sp>
      <p:pic>
        <p:nvPicPr>
          <p:cNvPr id="9" name="Picture 8">
            <a:extLst>
              <a:ext uri="{FF2B5EF4-FFF2-40B4-BE49-F238E27FC236}">
                <a16:creationId xmlns:a16="http://schemas.microsoft.com/office/drawing/2014/main" id="{76E2CD47-F4F0-62CC-634B-84660F1752BB}"/>
              </a:ext>
            </a:extLst>
          </p:cNvPr>
          <p:cNvPicPr>
            <a:picLocks noChangeAspect="1"/>
          </p:cNvPicPr>
          <p:nvPr/>
        </p:nvPicPr>
        <p:blipFill>
          <a:blip r:embed="rId3"/>
          <a:stretch>
            <a:fillRect/>
          </a:stretch>
        </p:blipFill>
        <p:spPr>
          <a:xfrm>
            <a:off x="806153" y="842259"/>
            <a:ext cx="10579693" cy="5925606"/>
          </a:xfrm>
          <a:prstGeom prst="rect">
            <a:avLst/>
          </a:prstGeom>
          <a:ln>
            <a:solidFill>
              <a:schemeClr val="bg1"/>
            </a:solidFill>
          </a:ln>
        </p:spPr>
      </p:pic>
    </p:spTree>
    <p:extLst>
      <p:ext uri="{BB962C8B-B14F-4D97-AF65-F5344CB8AC3E}">
        <p14:creationId xmlns:p14="http://schemas.microsoft.com/office/powerpoint/2010/main" val="545340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017CC3-F255-9C7F-ED71-4D8423AB447B}"/>
              </a:ext>
            </a:extLst>
          </p:cNvPr>
          <p:cNvSpPr txBox="1">
            <a:spLocks/>
          </p:cNvSpPr>
          <p:nvPr/>
        </p:nvSpPr>
        <p:spPr>
          <a:xfrm>
            <a:off x="748815" y="90135"/>
            <a:ext cx="7647740" cy="754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POWER BI (DASHBOARD 4)</a:t>
            </a:r>
          </a:p>
        </p:txBody>
      </p:sp>
      <p:pic>
        <p:nvPicPr>
          <p:cNvPr id="7" name="Picture 6">
            <a:extLst>
              <a:ext uri="{FF2B5EF4-FFF2-40B4-BE49-F238E27FC236}">
                <a16:creationId xmlns:a16="http://schemas.microsoft.com/office/drawing/2014/main" id="{A760ADAE-703A-8648-FE74-92CE20986220}"/>
              </a:ext>
            </a:extLst>
          </p:cNvPr>
          <p:cNvPicPr>
            <a:picLocks noChangeAspect="1"/>
          </p:cNvPicPr>
          <p:nvPr/>
        </p:nvPicPr>
        <p:blipFill>
          <a:blip r:embed="rId3"/>
          <a:stretch>
            <a:fillRect/>
          </a:stretch>
        </p:blipFill>
        <p:spPr>
          <a:xfrm>
            <a:off x="857033" y="797611"/>
            <a:ext cx="10684472" cy="5970254"/>
          </a:xfrm>
          <a:prstGeom prst="rect">
            <a:avLst/>
          </a:prstGeom>
          <a:ln>
            <a:solidFill>
              <a:schemeClr val="bg1"/>
            </a:solidFill>
          </a:ln>
        </p:spPr>
      </p:pic>
    </p:spTree>
    <p:extLst>
      <p:ext uri="{BB962C8B-B14F-4D97-AF65-F5344CB8AC3E}">
        <p14:creationId xmlns:p14="http://schemas.microsoft.com/office/powerpoint/2010/main" val="3385565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017CC3-F255-9C7F-ED71-4D8423AB447B}"/>
              </a:ext>
            </a:extLst>
          </p:cNvPr>
          <p:cNvSpPr txBox="1">
            <a:spLocks/>
          </p:cNvSpPr>
          <p:nvPr/>
        </p:nvSpPr>
        <p:spPr>
          <a:xfrm>
            <a:off x="748815" y="90135"/>
            <a:ext cx="7647740" cy="754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POWER BI (DASHBOARD 5)</a:t>
            </a:r>
          </a:p>
        </p:txBody>
      </p:sp>
      <p:pic>
        <p:nvPicPr>
          <p:cNvPr id="3" name="Picture 2">
            <a:extLst>
              <a:ext uri="{FF2B5EF4-FFF2-40B4-BE49-F238E27FC236}">
                <a16:creationId xmlns:a16="http://schemas.microsoft.com/office/drawing/2014/main" id="{F182F7B9-A532-3B86-A4B3-2243FBECCD6D}"/>
              </a:ext>
            </a:extLst>
          </p:cNvPr>
          <p:cNvPicPr>
            <a:picLocks noChangeAspect="1"/>
          </p:cNvPicPr>
          <p:nvPr/>
        </p:nvPicPr>
        <p:blipFill>
          <a:blip r:embed="rId3"/>
          <a:stretch>
            <a:fillRect/>
          </a:stretch>
        </p:blipFill>
        <p:spPr>
          <a:xfrm>
            <a:off x="670157" y="844830"/>
            <a:ext cx="11087787" cy="5923035"/>
          </a:xfrm>
          <a:prstGeom prst="rect">
            <a:avLst/>
          </a:prstGeom>
          <a:ln>
            <a:solidFill>
              <a:schemeClr val="bg1"/>
            </a:solidFill>
          </a:ln>
        </p:spPr>
      </p:pic>
    </p:spTree>
    <p:extLst>
      <p:ext uri="{BB962C8B-B14F-4D97-AF65-F5344CB8AC3E}">
        <p14:creationId xmlns:p14="http://schemas.microsoft.com/office/powerpoint/2010/main" val="1557768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017CC3-F255-9C7F-ED71-4D8423AB447B}"/>
              </a:ext>
            </a:extLst>
          </p:cNvPr>
          <p:cNvSpPr txBox="1">
            <a:spLocks/>
          </p:cNvSpPr>
          <p:nvPr/>
        </p:nvSpPr>
        <p:spPr>
          <a:xfrm>
            <a:off x="89897" y="-49160"/>
            <a:ext cx="8041380" cy="91440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OBSERVATIONS (Voters’ turnout ratio)</a:t>
            </a:r>
          </a:p>
        </p:txBody>
      </p:sp>
      <p:pic>
        <p:nvPicPr>
          <p:cNvPr id="4" name="Picture 3">
            <a:extLst>
              <a:ext uri="{FF2B5EF4-FFF2-40B4-BE49-F238E27FC236}">
                <a16:creationId xmlns:a16="http://schemas.microsoft.com/office/drawing/2014/main" id="{797662C9-7E26-909C-62CA-A058627D795E}"/>
              </a:ext>
            </a:extLst>
          </p:cNvPr>
          <p:cNvPicPr>
            <a:picLocks noChangeAspect="1"/>
          </p:cNvPicPr>
          <p:nvPr/>
        </p:nvPicPr>
        <p:blipFill>
          <a:blip r:embed="rId3"/>
          <a:stretch>
            <a:fillRect/>
          </a:stretch>
        </p:blipFill>
        <p:spPr>
          <a:xfrm>
            <a:off x="246335" y="2868119"/>
            <a:ext cx="5682343" cy="3619768"/>
          </a:xfrm>
          <a:prstGeom prst="rect">
            <a:avLst/>
          </a:prstGeom>
        </p:spPr>
      </p:pic>
      <p:pic>
        <p:nvPicPr>
          <p:cNvPr id="8" name="Picture 7">
            <a:extLst>
              <a:ext uri="{FF2B5EF4-FFF2-40B4-BE49-F238E27FC236}">
                <a16:creationId xmlns:a16="http://schemas.microsoft.com/office/drawing/2014/main" id="{4864CCF5-74AF-279F-EDE0-D198F9D31DE2}"/>
              </a:ext>
            </a:extLst>
          </p:cNvPr>
          <p:cNvPicPr>
            <a:picLocks noChangeAspect="1"/>
          </p:cNvPicPr>
          <p:nvPr/>
        </p:nvPicPr>
        <p:blipFill>
          <a:blip r:embed="rId4"/>
          <a:stretch>
            <a:fillRect/>
          </a:stretch>
        </p:blipFill>
        <p:spPr>
          <a:xfrm>
            <a:off x="6263323" y="2868120"/>
            <a:ext cx="5682343" cy="3619768"/>
          </a:xfrm>
          <a:prstGeom prst="rect">
            <a:avLst/>
          </a:prstGeom>
        </p:spPr>
      </p:pic>
      <p:sp>
        <p:nvSpPr>
          <p:cNvPr id="9" name="TextBox 8">
            <a:extLst>
              <a:ext uri="{FF2B5EF4-FFF2-40B4-BE49-F238E27FC236}">
                <a16:creationId xmlns:a16="http://schemas.microsoft.com/office/drawing/2014/main" id="{439C63F4-F0FC-3BE2-B175-CBB0BAA51A56}"/>
              </a:ext>
            </a:extLst>
          </p:cNvPr>
          <p:cNvSpPr txBox="1"/>
          <p:nvPr/>
        </p:nvSpPr>
        <p:spPr>
          <a:xfrm>
            <a:off x="141513" y="745395"/>
            <a:ext cx="10972802" cy="2862322"/>
          </a:xfrm>
          <a:prstGeom prst="rect">
            <a:avLst/>
          </a:prstGeom>
          <a:noFill/>
        </p:spPr>
        <p:txBody>
          <a:bodyPr wrap="square" rtlCol="0">
            <a:spAutoFit/>
          </a:bodyPr>
          <a:lstStyle/>
          <a:p>
            <a:pPr marL="285750" indent="-285750" algn="just">
              <a:buFont typeface="Arial" panose="020B0604020202020204" pitchFamily="34" charset="0"/>
              <a:buChar char="•"/>
            </a:pPr>
            <a:r>
              <a:rPr lang="en-IN" sz="2200" dirty="0">
                <a:solidFill>
                  <a:schemeClr val="bg1"/>
                </a:solidFill>
              </a:rPr>
              <a:t>In both the Lok Sabha Elections, </a:t>
            </a:r>
            <a:r>
              <a:rPr lang="en-IN" sz="2200" u="sng" dirty="0">
                <a:solidFill>
                  <a:schemeClr val="bg1"/>
                </a:solidFill>
              </a:rPr>
              <a:t>Dhubri</a:t>
            </a:r>
            <a:r>
              <a:rPr lang="en-IN" sz="2200" dirty="0">
                <a:solidFill>
                  <a:schemeClr val="bg1"/>
                </a:solidFill>
              </a:rPr>
              <a:t> (Assam) reported the highest voters’ turnout as per the constituency. </a:t>
            </a:r>
          </a:p>
          <a:p>
            <a:pPr marL="285750" indent="-285750" algn="just">
              <a:buFont typeface="Arial" panose="020B0604020202020204" pitchFamily="34" charset="0"/>
              <a:buChar char="•"/>
            </a:pPr>
            <a:r>
              <a:rPr lang="en-IN" sz="2200" dirty="0">
                <a:solidFill>
                  <a:schemeClr val="bg1"/>
                </a:solidFill>
              </a:rPr>
              <a:t>Srinagar and Anantnag, which reported lowest voters’ turnout as per constituency in 2014 and 2019 respectively, belongs to Jammu and Kashmir state.</a:t>
            </a:r>
          </a:p>
          <a:p>
            <a:pPr marL="285750" indent="-285750" algn="just">
              <a:buFont typeface="Arial" panose="020B0604020202020204" pitchFamily="34" charset="0"/>
              <a:buChar char="•"/>
            </a:pPr>
            <a:r>
              <a:rPr lang="en-IN" sz="2200" dirty="0">
                <a:solidFill>
                  <a:schemeClr val="bg1"/>
                </a:solidFill>
              </a:rPr>
              <a:t>In both the Lok Sabha Elections, </a:t>
            </a:r>
            <a:r>
              <a:rPr lang="en-IN" sz="2200" u="sng" dirty="0">
                <a:solidFill>
                  <a:schemeClr val="bg1"/>
                </a:solidFill>
              </a:rPr>
              <a:t>Jammu &amp; Kashmir</a:t>
            </a:r>
            <a:r>
              <a:rPr lang="en-IN" sz="2200" dirty="0">
                <a:solidFill>
                  <a:schemeClr val="bg1"/>
                </a:solidFill>
              </a:rPr>
              <a:t> reported the lowest voters’ turnout as per the state. </a:t>
            </a:r>
          </a:p>
          <a:p>
            <a:pPr marL="285750" indent="-285750" algn="just">
              <a:buFont typeface="Arial" panose="020B0604020202020204" pitchFamily="34" charset="0"/>
              <a:buChar char="•"/>
            </a:pPr>
            <a:endParaRPr lang="en-IN" sz="2400" dirty="0">
              <a:solidFill>
                <a:schemeClr val="bg1"/>
              </a:solidFill>
            </a:endParaRPr>
          </a:p>
          <a:p>
            <a:pPr marL="285750" indent="-285750" algn="just">
              <a:buFont typeface="Arial" panose="020B0604020202020204" pitchFamily="34" charset="0"/>
              <a:buChar char="•"/>
            </a:pPr>
            <a:endParaRPr lang="en-IN" sz="2400" dirty="0">
              <a:solidFill>
                <a:schemeClr val="bg1"/>
              </a:solidFill>
            </a:endParaRPr>
          </a:p>
        </p:txBody>
      </p:sp>
      <p:sp>
        <p:nvSpPr>
          <p:cNvPr id="2" name="TextBox 1">
            <a:extLst>
              <a:ext uri="{FF2B5EF4-FFF2-40B4-BE49-F238E27FC236}">
                <a16:creationId xmlns:a16="http://schemas.microsoft.com/office/drawing/2014/main" id="{FE6D02C4-53BF-4E25-ACCB-6B321F9D96AD}"/>
              </a:ext>
            </a:extLst>
          </p:cNvPr>
          <p:cNvSpPr txBox="1"/>
          <p:nvPr/>
        </p:nvSpPr>
        <p:spPr>
          <a:xfrm>
            <a:off x="1937044" y="6444343"/>
            <a:ext cx="2300923" cy="461665"/>
          </a:xfrm>
          <a:prstGeom prst="rect">
            <a:avLst/>
          </a:prstGeom>
          <a:noFill/>
        </p:spPr>
        <p:txBody>
          <a:bodyPr wrap="square" rtlCol="0">
            <a:spAutoFit/>
          </a:bodyPr>
          <a:lstStyle/>
          <a:p>
            <a:pPr algn="ctr"/>
            <a:r>
              <a:rPr lang="en-IN" sz="2400" dirty="0">
                <a:solidFill>
                  <a:schemeClr val="bg1"/>
                </a:solidFill>
              </a:rPr>
              <a:t>Year: 2014</a:t>
            </a:r>
          </a:p>
        </p:txBody>
      </p:sp>
      <p:sp>
        <p:nvSpPr>
          <p:cNvPr id="3" name="TextBox 2">
            <a:extLst>
              <a:ext uri="{FF2B5EF4-FFF2-40B4-BE49-F238E27FC236}">
                <a16:creationId xmlns:a16="http://schemas.microsoft.com/office/drawing/2014/main" id="{C80A3B38-9518-70B4-068D-6F07F6FEEFBE}"/>
              </a:ext>
            </a:extLst>
          </p:cNvPr>
          <p:cNvSpPr txBox="1"/>
          <p:nvPr/>
        </p:nvSpPr>
        <p:spPr>
          <a:xfrm>
            <a:off x="7954032" y="6428993"/>
            <a:ext cx="2300923" cy="461665"/>
          </a:xfrm>
          <a:prstGeom prst="rect">
            <a:avLst/>
          </a:prstGeom>
          <a:noFill/>
        </p:spPr>
        <p:txBody>
          <a:bodyPr wrap="square" rtlCol="0">
            <a:spAutoFit/>
          </a:bodyPr>
          <a:lstStyle/>
          <a:p>
            <a:pPr algn="ctr"/>
            <a:r>
              <a:rPr lang="en-IN" sz="2400" dirty="0">
                <a:solidFill>
                  <a:schemeClr val="bg1"/>
                </a:solidFill>
              </a:rPr>
              <a:t>Year: 2019</a:t>
            </a:r>
          </a:p>
        </p:txBody>
      </p:sp>
    </p:spTree>
    <p:extLst>
      <p:ext uri="{BB962C8B-B14F-4D97-AF65-F5344CB8AC3E}">
        <p14:creationId xmlns:p14="http://schemas.microsoft.com/office/powerpoint/2010/main" val="28354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017CC3-F255-9C7F-ED71-4D8423AB447B}"/>
              </a:ext>
            </a:extLst>
          </p:cNvPr>
          <p:cNvSpPr txBox="1">
            <a:spLocks/>
          </p:cNvSpPr>
          <p:nvPr/>
        </p:nvSpPr>
        <p:spPr>
          <a:xfrm>
            <a:off x="89897" y="-88488"/>
            <a:ext cx="9290077"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OBSERVATIONS (NOTA votes)</a:t>
            </a:r>
          </a:p>
        </p:txBody>
      </p:sp>
      <p:sp>
        <p:nvSpPr>
          <p:cNvPr id="9" name="TextBox 8">
            <a:extLst>
              <a:ext uri="{FF2B5EF4-FFF2-40B4-BE49-F238E27FC236}">
                <a16:creationId xmlns:a16="http://schemas.microsoft.com/office/drawing/2014/main" id="{439C63F4-F0FC-3BE2-B175-CBB0BAA51A56}"/>
              </a:ext>
            </a:extLst>
          </p:cNvPr>
          <p:cNvSpPr txBox="1"/>
          <p:nvPr/>
        </p:nvSpPr>
        <p:spPr>
          <a:xfrm>
            <a:off x="216837" y="674870"/>
            <a:ext cx="10972802" cy="2508379"/>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IN" sz="2200" dirty="0">
                <a:solidFill>
                  <a:schemeClr val="bg1"/>
                </a:solidFill>
              </a:rPr>
              <a:t>Nilgiris (Tamil Nadu) reported the highest NOTA votes in year 2014 </a:t>
            </a:r>
          </a:p>
          <a:p>
            <a:pPr algn="just">
              <a:spcAft>
                <a:spcPts val="600"/>
              </a:spcAft>
            </a:pPr>
            <a:r>
              <a:rPr lang="en-IN" sz="2200" dirty="0">
                <a:solidFill>
                  <a:schemeClr val="bg1"/>
                </a:solidFill>
              </a:rPr>
              <a:t>    while Gopalganj (Bihar) reported highest NOTA votes in year 2019 Lok Sabha elections.</a:t>
            </a:r>
          </a:p>
          <a:p>
            <a:pPr marL="285750" indent="-285750" algn="just">
              <a:spcAft>
                <a:spcPts val="600"/>
              </a:spcAft>
              <a:buFont typeface="Arial" panose="020B0604020202020204" pitchFamily="34" charset="0"/>
              <a:buChar char="•"/>
            </a:pPr>
            <a:r>
              <a:rPr lang="en-IN" sz="2200" dirty="0">
                <a:solidFill>
                  <a:schemeClr val="bg1"/>
                </a:solidFill>
              </a:rPr>
              <a:t>It is clearly observed that there were more number of NOTA votes in 2019 than in 2014.</a:t>
            </a:r>
          </a:p>
          <a:p>
            <a:pPr marL="285750" indent="-285750" algn="just">
              <a:spcAft>
                <a:spcPts val="600"/>
              </a:spcAft>
              <a:buFont typeface="Arial" panose="020B0604020202020204" pitchFamily="34" charset="0"/>
              <a:buChar char="•"/>
            </a:pPr>
            <a:r>
              <a:rPr lang="en-IN" sz="2200" dirty="0">
                <a:solidFill>
                  <a:schemeClr val="bg1"/>
                </a:solidFill>
              </a:rPr>
              <a:t>NOTA option was first introduced in 2013 by ECI in state assembly elections.</a:t>
            </a:r>
          </a:p>
          <a:p>
            <a:pPr marL="285750" indent="-285750" algn="just">
              <a:spcAft>
                <a:spcPts val="600"/>
              </a:spcAft>
              <a:buFont typeface="Arial" panose="020B0604020202020204" pitchFamily="34" charset="0"/>
              <a:buChar char="•"/>
            </a:pPr>
            <a:r>
              <a:rPr lang="en-IN" sz="2200" dirty="0">
                <a:solidFill>
                  <a:schemeClr val="bg1"/>
                </a:solidFill>
              </a:rPr>
              <a:t>In 2014, most of the citizens were not aware of NOTA option and its importance.</a:t>
            </a:r>
          </a:p>
          <a:p>
            <a:pPr marL="285750" indent="-285750" algn="just">
              <a:spcAft>
                <a:spcPts val="600"/>
              </a:spcAft>
              <a:buFont typeface="Arial" panose="020B0604020202020204" pitchFamily="34" charset="0"/>
              <a:buChar char="•"/>
            </a:pPr>
            <a:r>
              <a:rPr lang="en-IN" sz="2200" dirty="0">
                <a:solidFill>
                  <a:schemeClr val="bg1"/>
                </a:solidFill>
              </a:rPr>
              <a:t>While in 2019 LS elections, more people casted their votes for NOTA.</a:t>
            </a:r>
          </a:p>
        </p:txBody>
      </p:sp>
      <p:sp>
        <p:nvSpPr>
          <p:cNvPr id="2" name="TextBox 1">
            <a:extLst>
              <a:ext uri="{FF2B5EF4-FFF2-40B4-BE49-F238E27FC236}">
                <a16:creationId xmlns:a16="http://schemas.microsoft.com/office/drawing/2014/main" id="{FE6D02C4-53BF-4E25-ACCB-6B321F9D96AD}"/>
              </a:ext>
            </a:extLst>
          </p:cNvPr>
          <p:cNvSpPr txBox="1"/>
          <p:nvPr/>
        </p:nvSpPr>
        <p:spPr>
          <a:xfrm>
            <a:off x="1937044" y="6444343"/>
            <a:ext cx="2300923" cy="461665"/>
          </a:xfrm>
          <a:prstGeom prst="rect">
            <a:avLst/>
          </a:prstGeom>
          <a:noFill/>
        </p:spPr>
        <p:txBody>
          <a:bodyPr wrap="square" rtlCol="0">
            <a:spAutoFit/>
          </a:bodyPr>
          <a:lstStyle/>
          <a:p>
            <a:pPr algn="ctr"/>
            <a:r>
              <a:rPr lang="en-IN" sz="2400" dirty="0">
                <a:solidFill>
                  <a:schemeClr val="bg1"/>
                </a:solidFill>
              </a:rPr>
              <a:t>Year: 2014</a:t>
            </a:r>
          </a:p>
        </p:txBody>
      </p:sp>
      <p:sp>
        <p:nvSpPr>
          <p:cNvPr id="3" name="TextBox 2">
            <a:extLst>
              <a:ext uri="{FF2B5EF4-FFF2-40B4-BE49-F238E27FC236}">
                <a16:creationId xmlns:a16="http://schemas.microsoft.com/office/drawing/2014/main" id="{C80A3B38-9518-70B4-068D-6F07F6FEEFBE}"/>
              </a:ext>
            </a:extLst>
          </p:cNvPr>
          <p:cNvSpPr txBox="1"/>
          <p:nvPr/>
        </p:nvSpPr>
        <p:spPr>
          <a:xfrm>
            <a:off x="7954032" y="6428993"/>
            <a:ext cx="2300923" cy="461665"/>
          </a:xfrm>
          <a:prstGeom prst="rect">
            <a:avLst/>
          </a:prstGeom>
          <a:noFill/>
        </p:spPr>
        <p:txBody>
          <a:bodyPr wrap="square" rtlCol="0">
            <a:spAutoFit/>
          </a:bodyPr>
          <a:lstStyle/>
          <a:p>
            <a:pPr algn="ctr"/>
            <a:r>
              <a:rPr lang="en-IN" sz="2400" dirty="0">
                <a:solidFill>
                  <a:schemeClr val="bg1"/>
                </a:solidFill>
              </a:rPr>
              <a:t>Year: 2019</a:t>
            </a:r>
          </a:p>
        </p:txBody>
      </p:sp>
      <p:pic>
        <p:nvPicPr>
          <p:cNvPr id="13" name="Picture 12">
            <a:extLst>
              <a:ext uri="{FF2B5EF4-FFF2-40B4-BE49-F238E27FC236}">
                <a16:creationId xmlns:a16="http://schemas.microsoft.com/office/drawing/2014/main" id="{408160B1-5291-09DE-1BAA-7516DF48D947}"/>
              </a:ext>
            </a:extLst>
          </p:cNvPr>
          <p:cNvPicPr>
            <a:picLocks noChangeAspect="1"/>
          </p:cNvPicPr>
          <p:nvPr/>
        </p:nvPicPr>
        <p:blipFill>
          <a:blip r:embed="rId3"/>
          <a:stretch>
            <a:fillRect/>
          </a:stretch>
        </p:blipFill>
        <p:spPr>
          <a:xfrm>
            <a:off x="216837" y="3119556"/>
            <a:ext cx="5730737" cy="3368332"/>
          </a:xfrm>
          <a:prstGeom prst="rect">
            <a:avLst/>
          </a:prstGeom>
        </p:spPr>
      </p:pic>
      <p:pic>
        <p:nvPicPr>
          <p:cNvPr id="15" name="Picture 14">
            <a:extLst>
              <a:ext uri="{FF2B5EF4-FFF2-40B4-BE49-F238E27FC236}">
                <a16:creationId xmlns:a16="http://schemas.microsoft.com/office/drawing/2014/main" id="{CB385507-B51E-80AC-8F12-2199ED5BADED}"/>
              </a:ext>
            </a:extLst>
          </p:cNvPr>
          <p:cNvPicPr>
            <a:picLocks noChangeAspect="1"/>
          </p:cNvPicPr>
          <p:nvPr/>
        </p:nvPicPr>
        <p:blipFill>
          <a:blip r:embed="rId4"/>
          <a:stretch>
            <a:fillRect/>
          </a:stretch>
        </p:blipFill>
        <p:spPr>
          <a:xfrm>
            <a:off x="6242935" y="3119556"/>
            <a:ext cx="5723116" cy="3368332"/>
          </a:xfrm>
          <a:prstGeom prst="rect">
            <a:avLst/>
          </a:prstGeom>
        </p:spPr>
      </p:pic>
    </p:spTree>
    <p:extLst>
      <p:ext uri="{BB962C8B-B14F-4D97-AF65-F5344CB8AC3E}">
        <p14:creationId xmlns:p14="http://schemas.microsoft.com/office/powerpoint/2010/main" val="117759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8D761A-8600-AADE-7727-9343F76CB915}"/>
              </a:ext>
            </a:extLst>
          </p:cNvPr>
          <p:cNvSpPr/>
          <p:nvPr/>
        </p:nvSpPr>
        <p:spPr>
          <a:xfrm>
            <a:off x="6989696" y="707923"/>
            <a:ext cx="5016267" cy="3038167"/>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C0B5798F-3285-FBD1-C5AA-4CF7C35C7797}"/>
              </a:ext>
            </a:extLst>
          </p:cNvPr>
          <p:cNvSpPr/>
          <p:nvPr/>
        </p:nvSpPr>
        <p:spPr>
          <a:xfrm>
            <a:off x="6989697" y="3758384"/>
            <a:ext cx="5016267" cy="3038167"/>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1026" name="Picture 2" descr="Narendra Modi - Wikipedia">
            <a:extLst>
              <a:ext uri="{FF2B5EF4-FFF2-40B4-BE49-F238E27FC236}">
                <a16:creationId xmlns:a16="http://schemas.microsoft.com/office/drawing/2014/main" id="{C6EFDAB9-C6BB-06B4-6563-EE9FC6CB0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8101" y="4319809"/>
            <a:ext cx="1148595" cy="11922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rest">
            <a:extLst>
              <a:ext uri="{FF2B5EF4-FFF2-40B4-BE49-F238E27FC236}">
                <a16:creationId xmlns:a16="http://schemas.microsoft.com/office/drawing/2014/main" id="{89B583AD-3A93-1B8B-5C42-90EAB09B6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8101" y="5576619"/>
            <a:ext cx="1144820" cy="11731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5DD8F17-E7CF-379B-64A0-12711933D02D}"/>
              </a:ext>
            </a:extLst>
          </p:cNvPr>
          <p:cNvPicPr>
            <a:picLocks noChangeAspect="1"/>
          </p:cNvPicPr>
          <p:nvPr/>
        </p:nvPicPr>
        <p:blipFill>
          <a:blip r:embed="rId5"/>
          <a:stretch>
            <a:fillRect/>
          </a:stretch>
        </p:blipFill>
        <p:spPr>
          <a:xfrm>
            <a:off x="10768101" y="1256072"/>
            <a:ext cx="1148595" cy="1191470"/>
          </a:xfrm>
          <a:prstGeom prst="rect">
            <a:avLst/>
          </a:prstGeom>
        </p:spPr>
      </p:pic>
      <p:pic>
        <p:nvPicPr>
          <p:cNvPr id="1032" name="Picture 8">
            <a:extLst>
              <a:ext uri="{FF2B5EF4-FFF2-40B4-BE49-F238E27FC236}">
                <a16:creationId xmlns:a16="http://schemas.microsoft.com/office/drawing/2014/main" id="{812DF9FD-0A09-234F-D48C-9A30C1E14F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8101" y="2515721"/>
            <a:ext cx="1148595" cy="11812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275FA3E-0248-FE62-CDDA-D478DFB53211}"/>
              </a:ext>
            </a:extLst>
          </p:cNvPr>
          <p:cNvSpPr/>
          <p:nvPr/>
        </p:nvSpPr>
        <p:spPr>
          <a:xfrm>
            <a:off x="7048689" y="786583"/>
            <a:ext cx="4868008" cy="410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276BCEC-7DC5-3D89-E58F-73B523DCC0D0}"/>
              </a:ext>
            </a:extLst>
          </p:cNvPr>
          <p:cNvSpPr txBox="1">
            <a:spLocks/>
          </p:cNvSpPr>
          <p:nvPr/>
        </p:nvSpPr>
        <p:spPr>
          <a:xfrm>
            <a:off x="7157704" y="816079"/>
            <a:ext cx="4750021" cy="41049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u="sng" dirty="0"/>
              <a:t>INDIAN NATIONAL CONGRESS (INC)</a:t>
            </a:r>
          </a:p>
        </p:txBody>
      </p:sp>
      <p:sp>
        <p:nvSpPr>
          <p:cNvPr id="4" name="Rectangle 3">
            <a:extLst>
              <a:ext uri="{FF2B5EF4-FFF2-40B4-BE49-F238E27FC236}">
                <a16:creationId xmlns:a16="http://schemas.microsoft.com/office/drawing/2014/main" id="{3FE232F1-AD4C-3963-8D91-D8ED6589A2EF}"/>
              </a:ext>
            </a:extLst>
          </p:cNvPr>
          <p:cNvSpPr/>
          <p:nvPr/>
        </p:nvSpPr>
        <p:spPr>
          <a:xfrm>
            <a:off x="7048689" y="3878832"/>
            <a:ext cx="4868008" cy="4104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ECA562C4-45F2-FFFF-2158-678B9EF8B3AC}"/>
              </a:ext>
            </a:extLst>
          </p:cNvPr>
          <p:cNvSpPr txBox="1">
            <a:spLocks/>
          </p:cNvSpPr>
          <p:nvPr/>
        </p:nvSpPr>
        <p:spPr>
          <a:xfrm>
            <a:off x="7103237" y="3899720"/>
            <a:ext cx="4750021" cy="41049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u="sng" dirty="0"/>
              <a:t>BHARTIYA JANTA PARTY (BJP)</a:t>
            </a:r>
          </a:p>
        </p:txBody>
      </p:sp>
      <p:sp>
        <p:nvSpPr>
          <p:cNvPr id="10" name="Title 1">
            <a:extLst>
              <a:ext uri="{FF2B5EF4-FFF2-40B4-BE49-F238E27FC236}">
                <a16:creationId xmlns:a16="http://schemas.microsoft.com/office/drawing/2014/main" id="{3CCB9BF5-1D9E-8145-B9D9-2CB3801C9D91}"/>
              </a:ext>
            </a:extLst>
          </p:cNvPr>
          <p:cNvSpPr txBox="1">
            <a:spLocks/>
          </p:cNvSpPr>
          <p:nvPr/>
        </p:nvSpPr>
        <p:spPr>
          <a:xfrm>
            <a:off x="127044" y="-88489"/>
            <a:ext cx="10708104" cy="91440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OBSERVATIONS (Performance of Top 2 National Parties)</a:t>
            </a:r>
          </a:p>
        </p:txBody>
      </p:sp>
      <p:pic>
        <p:nvPicPr>
          <p:cNvPr id="14" name="Picture 13">
            <a:extLst>
              <a:ext uri="{FF2B5EF4-FFF2-40B4-BE49-F238E27FC236}">
                <a16:creationId xmlns:a16="http://schemas.microsoft.com/office/drawing/2014/main" id="{ADDDDB55-5FD4-AF9E-7F9E-94F7C9C3BE44}"/>
              </a:ext>
            </a:extLst>
          </p:cNvPr>
          <p:cNvPicPr>
            <a:picLocks noChangeAspect="1"/>
          </p:cNvPicPr>
          <p:nvPr/>
        </p:nvPicPr>
        <p:blipFill>
          <a:blip r:embed="rId7"/>
          <a:stretch>
            <a:fillRect/>
          </a:stretch>
        </p:blipFill>
        <p:spPr>
          <a:xfrm>
            <a:off x="175876" y="665981"/>
            <a:ext cx="6813492" cy="6130570"/>
          </a:xfrm>
          <a:prstGeom prst="rect">
            <a:avLst/>
          </a:prstGeom>
        </p:spPr>
      </p:pic>
      <p:sp>
        <p:nvSpPr>
          <p:cNvPr id="15" name="TextBox 14">
            <a:extLst>
              <a:ext uri="{FF2B5EF4-FFF2-40B4-BE49-F238E27FC236}">
                <a16:creationId xmlns:a16="http://schemas.microsoft.com/office/drawing/2014/main" id="{2DC87658-FEB3-C02F-BBCA-2B628D94ECC4}"/>
              </a:ext>
            </a:extLst>
          </p:cNvPr>
          <p:cNvSpPr txBox="1"/>
          <p:nvPr/>
        </p:nvSpPr>
        <p:spPr>
          <a:xfrm>
            <a:off x="7038201" y="4465477"/>
            <a:ext cx="3606696" cy="2923877"/>
          </a:xfrm>
          <a:prstGeom prst="rect">
            <a:avLst/>
          </a:prstGeom>
          <a:noFill/>
        </p:spPr>
        <p:txBody>
          <a:bodyPr wrap="square" rtlCol="0">
            <a:spAutoFit/>
          </a:bodyPr>
          <a:lstStyle/>
          <a:p>
            <a:pPr marL="285750" indent="-285750" algn="just">
              <a:buFont typeface="Arial" panose="020B0604020202020204" pitchFamily="34" charset="0"/>
              <a:buChar char="•"/>
            </a:pPr>
            <a:r>
              <a:rPr lang="en-IN" sz="1700" dirty="0">
                <a:solidFill>
                  <a:schemeClr val="bg1"/>
                </a:solidFill>
              </a:rPr>
              <a:t>BJP gained votes from constituencies located in North-Eastern and Eastern part of India especially Tripura and West Bengal.</a:t>
            </a:r>
          </a:p>
          <a:p>
            <a:pPr marL="285750" indent="-285750" algn="just">
              <a:buFont typeface="Arial" panose="020B0604020202020204" pitchFamily="34" charset="0"/>
              <a:buChar char="•"/>
            </a:pPr>
            <a:endParaRPr lang="en-IN" sz="1700" dirty="0">
              <a:solidFill>
                <a:schemeClr val="bg1"/>
              </a:solidFill>
            </a:endParaRPr>
          </a:p>
          <a:p>
            <a:pPr marL="285750" indent="-285750" algn="just">
              <a:buFont typeface="Arial" panose="020B0604020202020204" pitchFamily="34" charset="0"/>
              <a:buChar char="•"/>
            </a:pPr>
            <a:r>
              <a:rPr lang="en-IN" sz="1700" dirty="0">
                <a:solidFill>
                  <a:schemeClr val="bg1"/>
                </a:solidFill>
              </a:rPr>
              <a:t>BJP lose votes from the constituencies located in Andhra Pradesh.</a:t>
            </a:r>
          </a:p>
          <a:p>
            <a:pPr marL="285750" indent="-285750" algn="just">
              <a:buFont typeface="Arial" panose="020B0604020202020204" pitchFamily="34" charset="0"/>
              <a:buChar char="•"/>
            </a:pPr>
            <a:endParaRPr lang="en-IN" sz="2400" dirty="0">
              <a:solidFill>
                <a:schemeClr val="bg1"/>
              </a:solidFill>
            </a:endParaRPr>
          </a:p>
          <a:p>
            <a:pPr marL="285750" indent="-285750" algn="just">
              <a:buFont typeface="Arial" panose="020B0604020202020204" pitchFamily="34" charset="0"/>
              <a:buChar char="•"/>
            </a:pPr>
            <a:endParaRPr lang="en-IN" sz="2400" dirty="0">
              <a:solidFill>
                <a:schemeClr val="bg1"/>
              </a:solidFill>
            </a:endParaRPr>
          </a:p>
        </p:txBody>
      </p:sp>
      <p:sp>
        <p:nvSpPr>
          <p:cNvPr id="17" name="TextBox 16">
            <a:extLst>
              <a:ext uri="{FF2B5EF4-FFF2-40B4-BE49-F238E27FC236}">
                <a16:creationId xmlns:a16="http://schemas.microsoft.com/office/drawing/2014/main" id="{9CE14669-E4EF-6A7E-8DD9-C145A64E3C1B}"/>
              </a:ext>
            </a:extLst>
          </p:cNvPr>
          <p:cNvSpPr txBox="1"/>
          <p:nvPr/>
        </p:nvSpPr>
        <p:spPr>
          <a:xfrm>
            <a:off x="7026476" y="1510697"/>
            <a:ext cx="3630145" cy="1661993"/>
          </a:xfrm>
          <a:prstGeom prst="rect">
            <a:avLst/>
          </a:prstGeom>
          <a:noFill/>
        </p:spPr>
        <p:txBody>
          <a:bodyPr wrap="square">
            <a:spAutoFit/>
          </a:bodyPr>
          <a:lstStyle/>
          <a:p>
            <a:pPr marL="285750" indent="-285750" algn="just">
              <a:buFont typeface="Arial" panose="020B0604020202020204" pitchFamily="34" charset="0"/>
              <a:buChar char="•"/>
            </a:pPr>
            <a:r>
              <a:rPr lang="en-IN" sz="1700" dirty="0">
                <a:solidFill>
                  <a:schemeClr val="bg1"/>
                </a:solidFill>
              </a:rPr>
              <a:t>INC gain votes from constituencies located in the southern part of India especially Tamil Nadu.</a:t>
            </a:r>
          </a:p>
          <a:p>
            <a:pPr marL="285750" indent="-285750" algn="just">
              <a:buFont typeface="Arial" panose="020B0604020202020204" pitchFamily="34" charset="0"/>
              <a:buChar char="•"/>
            </a:pPr>
            <a:endParaRPr lang="en-IN" sz="1700" dirty="0">
              <a:solidFill>
                <a:schemeClr val="bg1"/>
              </a:solidFill>
            </a:endParaRPr>
          </a:p>
          <a:p>
            <a:pPr marL="285750" indent="-285750" algn="just">
              <a:buFont typeface="Arial" panose="020B0604020202020204" pitchFamily="34" charset="0"/>
              <a:buChar char="•"/>
            </a:pPr>
            <a:r>
              <a:rPr lang="en-IN" sz="1700" dirty="0">
                <a:solidFill>
                  <a:schemeClr val="bg1"/>
                </a:solidFill>
              </a:rPr>
              <a:t>INC lose votes from constituencies located in West Bengal.</a:t>
            </a:r>
          </a:p>
        </p:txBody>
      </p:sp>
    </p:spTree>
    <p:extLst>
      <p:ext uri="{BB962C8B-B14F-4D97-AF65-F5344CB8AC3E}">
        <p14:creationId xmlns:p14="http://schemas.microsoft.com/office/powerpoint/2010/main" val="735709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017CC3-F255-9C7F-ED71-4D8423AB447B}"/>
              </a:ext>
            </a:extLst>
          </p:cNvPr>
          <p:cNvSpPr txBox="1">
            <a:spLocks/>
          </p:cNvSpPr>
          <p:nvPr/>
        </p:nvSpPr>
        <p:spPr>
          <a:xfrm>
            <a:off x="609599" y="-26508"/>
            <a:ext cx="9290077"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OBSERVATIONS</a:t>
            </a:r>
          </a:p>
        </p:txBody>
      </p:sp>
      <p:sp>
        <p:nvSpPr>
          <p:cNvPr id="9" name="TextBox 8">
            <a:extLst>
              <a:ext uri="{FF2B5EF4-FFF2-40B4-BE49-F238E27FC236}">
                <a16:creationId xmlns:a16="http://schemas.microsoft.com/office/drawing/2014/main" id="{439C63F4-F0FC-3BE2-B175-CBB0BAA51A56}"/>
              </a:ext>
            </a:extLst>
          </p:cNvPr>
          <p:cNvSpPr txBox="1"/>
          <p:nvPr/>
        </p:nvSpPr>
        <p:spPr>
          <a:xfrm>
            <a:off x="609599" y="778491"/>
            <a:ext cx="10972802" cy="2092881"/>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IN" sz="2200" dirty="0">
                <a:solidFill>
                  <a:schemeClr val="bg1"/>
                </a:solidFill>
              </a:rPr>
              <a:t>It is observed that Total Electors has increased in 2019 as compared to 2014.</a:t>
            </a:r>
          </a:p>
          <a:p>
            <a:pPr marL="285750" indent="-285750" algn="just">
              <a:spcAft>
                <a:spcPts val="600"/>
              </a:spcAft>
              <a:buFont typeface="Arial" panose="020B0604020202020204" pitchFamily="34" charset="0"/>
              <a:buChar char="•"/>
            </a:pPr>
            <a:r>
              <a:rPr lang="en-IN" sz="2200" dirty="0">
                <a:solidFill>
                  <a:schemeClr val="bg1"/>
                </a:solidFill>
              </a:rPr>
              <a:t>Voters’ Turnout in 2014 : 64.99%</a:t>
            </a:r>
          </a:p>
          <a:p>
            <a:pPr marL="285750" indent="-285750" algn="just">
              <a:spcAft>
                <a:spcPts val="600"/>
              </a:spcAft>
              <a:buFont typeface="Arial" panose="020B0604020202020204" pitchFamily="34" charset="0"/>
              <a:buChar char="•"/>
            </a:pPr>
            <a:r>
              <a:rPr lang="en-IN" sz="2200" dirty="0">
                <a:solidFill>
                  <a:schemeClr val="bg1"/>
                </a:solidFill>
              </a:rPr>
              <a:t>Voters’ Turnout in 2019 : 66.22%</a:t>
            </a:r>
          </a:p>
          <a:p>
            <a:pPr marL="285750" indent="-285750" algn="just">
              <a:spcAft>
                <a:spcPts val="600"/>
              </a:spcAft>
              <a:buFont typeface="Arial" panose="020B0604020202020204" pitchFamily="34" charset="0"/>
              <a:buChar char="•"/>
            </a:pPr>
            <a:r>
              <a:rPr lang="en-IN" sz="2200" dirty="0">
                <a:solidFill>
                  <a:schemeClr val="bg1"/>
                </a:solidFill>
              </a:rPr>
              <a:t>The Gender ratio (Male to Female) of the candidates in 2014 was 11.44:1 </a:t>
            </a:r>
          </a:p>
          <a:p>
            <a:pPr algn="just">
              <a:spcAft>
                <a:spcPts val="600"/>
              </a:spcAft>
            </a:pPr>
            <a:r>
              <a:rPr lang="en-IN" sz="2200" dirty="0">
                <a:solidFill>
                  <a:schemeClr val="bg1"/>
                </a:solidFill>
              </a:rPr>
              <a:t>     while in 2019 reduced to 10.08:1. </a:t>
            </a:r>
          </a:p>
        </p:txBody>
      </p:sp>
      <p:sp>
        <p:nvSpPr>
          <p:cNvPr id="2" name="TextBox 1">
            <a:extLst>
              <a:ext uri="{FF2B5EF4-FFF2-40B4-BE49-F238E27FC236}">
                <a16:creationId xmlns:a16="http://schemas.microsoft.com/office/drawing/2014/main" id="{FE6D02C4-53BF-4E25-ACCB-6B321F9D96AD}"/>
              </a:ext>
            </a:extLst>
          </p:cNvPr>
          <p:cNvSpPr txBox="1"/>
          <p:nvPr/>
        </p:nvSpPr>
        <p:spPr>
          <a:xfrm>
            <a:off x="1937044" y="6444343"/>
            <a:ext cx="2300923" cy="461665"/>
          </a:xfrm>
          <a:prstGeom prst="rect">
            <a:avLst/>
          </a:prstGeom>
          <a:noFill/>
        </p:spPr>
        <p:txBody>
          <a:bodyPr wrap="square" rtlCol="0">
            <a:spAutoFit/>
          </a:bodyPr>
          <a:lstStyle/>
          <a:p>
            <a:pPr algn="ctr"/>
            <a:r>
              <a:rPr lang="en-IN" sz="2400" dirty="0">
                <a:solidFill>
                  <a:schemeClr val="bg1"/>
                </a:solidFill>
              </a:rPr>
              <a:t>Year: 2014</a:t>
            </a:r>
          </a:p>
        </p:txBody>
      </p:sp>
      <p:sp>
        <p:nvSpPr>
          <p:cNvPr id="3" name="TextBox 2">
            <a:extLst>
              <a:ext uri="{FF2B5EF4-FFF2-40B4-BE49-F238E27FC236}">
                <a16:creationId xmlns:a16="http://schemas.microsoft.com/office/drawing/2014/main" id="{C80A3B38-9518-70B4-068D-6F07F6FEEFBE}"/>
              </a:ext>
            </a:extLst>
          </p:cNvPr>
          <p:cNvSpPr txBox="1"/>
          <p:nvPr/>
        </p:nvSpPr>
        <p:spPr>
          <a:xfrm>
            <a:off x="7954032" y="6428993"/>
            <a:ext cx="2300923" cy="461665"/>
          </a:xfrm>
          <a:prstGeom prst="rect">
            <a:avLst/>
          </a:prstGeom>
          <a:noFill/>
        </p:spPr>
        <p:txBody>
          <a:bodyPr wrap="square" rtlCol="0">
            <a:spAutoFit/>
          </a:bodyPr>
          <a:lstStyle/>
          <a:p>
            <a:pPr algn="ctr"/>
            <a:r>
              <a:rPr lang="en-IN" sz="2400" dirty="0">
                <a:solidFill>
                  <a:schemeClr val="bg1"/>
                </a:solidFill>
              </a:rPr>
              <a:t>Year: 2019</a:t>
            </a:r>
          </a:p>
        </p:txBody>
      </p:sp>
      <p:pic>
        <p:nvPicPr>
          <p:cNvPr id="5" name="Picture 4">
            <a:extLst>
              <a:ext uri="{FF2B5EF4-FFF2-40B4-BE49-F238E27FC236}">
                <a16:creationId xmlns:a16="http://schemas.microsoft.com/office/drawing/2014/main" id="{CF252153-FE8D-CF81-7065-4AEB0D970A5B}"/>
              </a:ext>
            </a:extLst>
          </p:cNvPr>
          <p:cNvPicPr>
            <a:picLocks noChangeAspect="1"/>
          </p:cNvPicPr>
          <p:nvPr/>
        </p:nvPicPr>
        <p:blipFill>
          <a:blip r:embed="rId3"/>
          <a:stretch>
            <a:fillRect/>
          </a:stretch>
        </p:blipFill>
        <p:spPr>
          <a:xfrm>
            <a:off x="944424" y="2905442"/>
            <a:ext cx="4758814" cy="3521866"/>
          </a:xfrm>
          <a:prstGeom prst="rect">
            <a:avLst/>
          </a:prstGeom>
          <a:ln>
            <a:solidFill>
              <a:schemeClr val="bg1"/>
            </a:solidFill>
          </a:ln>
        </p:spPr>
      </p:pic>
      <p:pic>
        <p:nvPicPr>
          <p:cNvPr id="8" name="Picture 7">
            <a:extLst>
              <a:ext uri="{FF2B5EF4-FFF2-40B4-BE49-F238E27FC236}">
                <a16:creationId xmlns:a16="http://schemas.microsoft.com/office/drawing/2014/main" id="{6137D8F2-2980-CB07-6531-74B5B6343CF8}"/>
              </a:ext>
            </a:extLst>
          </p:cNvPr>
          <p:cNvPicPr>
            <a:picLocks noChangeAspect="1"/>
          </p:cNvPicPr>
          <p:nvPr/>
        </p:nvPicPr>
        <p:blipFill>
          <a:blip r:embed="rId4"/>
          <a:stretch>
            <a:fillRect/>
          </a:stretch>
        </p:blipFill>
        <p:spPr>
          <a:xfrm>
            <a:off x="6725085" y="2888407"/>
            <a:ext cx="4758815" cy="3538901"/>
          </a:xfrm>
          <a:prstGeom prst="rect">
            <a:avLst/>
          </a:prstGeom>
          <a:ln>
            <a:solidFill>
              <a:schemeClr val="bg1"/>
            </a:solidFill>
          </a:ln>
        </p:spPr>
      </p:pic>
    </p:spTree>
    <p:extLst>
      <p:ext uri="{BB962C8B-B14F-4D97-AF65-F5344CB8AC3E}">
        <p14:creationId xmlns:p14="http://schemas.microsoft.com/office/powerpoint/2010/main" val="795042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017CC3-F255-9C7F-ED71-4D8423AB447B}"/>
              </a:ext>
            </a:extLst>
          </p:cNvPr>
          <p:cNvSpPr txBox="1">
            <a:spLocks/>
          </p:cNvSpPr>
          <p:nvPr/>
        </p:nvSpPr>
        <p:spPr>
          <a:xfrm>
            <a:off x="619432" y="278293"/>
            <a:ext cx="9290077" cy="91440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Recommendations to increase Voters’ Turnout</a:t>
            </a:r>
          </a:p>
        </p:txBody>
      </p:sp>
      <p:sp>
        <p:nvSpPr>
          <p:cNvPr id="9" name="TextBox 8">
            <a:extLst>
              <a:ext uri="{FF2B5EF4-FFF2-40B4-BE49-F238E27FC236}">
                <a16:creationId xmlns:a16="http://schemas.microsoft.com/office/drawing/2014/main" id="{439C63F4-F0FC-3BE2-B175-CBB0BAA51A56}"/>
              </a:ext>
            </a:extLst>
          </p:cNvPr>
          <p:cNvSpPr txBox="1"/>
          <p:nvPr/>
        </p:nvSpPr>
        <p:spPr>
          <a:xfrm>
            <a:off x="619432" y="1320512"/>
            <a:ext cx="10972802" cy="5109091"/>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IN" sz="2200" dirty="0">
                <a:solidFill>
                  <a:schemeClr val="bg1"/>
                </a:solidFill>
              </a:rPr>
              <a:t>Spread Voting Awareness among the citizens</a:t>
            </a:r>
          </a:p>
          <a:p>
            <a:pPr marL="285750" indent="-285750" algn="just">
              <a:spcAft>
                <a:spcPts val="600"/>
              </a:spcAft>
              <a:buFont typeface="Arial" panose="020B0604020202020204" pitchFamily="34" charset="0"/>
              <a:buChar char="•"/>
            </a:pPr>
            <a:r>
              <a:rPr lang="en-IN" sz="2200" dirty="0">
                <a:solidFill>
                  <a:schemeClr val="bg1"/>
                </a:solidFill>
              </a:rPr>
              <a:t>Targeted Campaigns for young voters’, first-time voters, etc. shall be run specially on social media.</a:t>
            </a:r>
          </a:p>
          <a:p>
            <a:pPr marL="285750" indent="-285750" algn="just">
              <a:spcAft>
                <a:spcPts val="600"/>
              </a:spcAft>
              <a:buFont typeface="Arial" panose="020B0604020202020204" pitchFamily="34" charset="0"/>
              <a:buChar char="•"/>
            </a:pPr>
            <a:r>
              <a:rPr lang="en-IN" sz="2200" dirty="0">
                <a:solidFill>
                  <a:schemeClr val="bg1"/>
                </a:solidFill>
              </a:rPr>
              <a:t>Online platforms should promote and disseminate the information about the importance of voting.</a:t>
            </a:r>
          </a:p>
          <a:p>
            <a:pPr marL="285750" indent="-285750" algn="just">
              <a:spcAft>
                <a:spcPts val="600"/>
              </a:spcAft>
              <a:buFont typeface="Arial" panose="020B0604020202020204" pitchFamily="34" charset="0"/>
              <a:buChar char="•"/>
            </a:pPr>
            <a:r>
              <a:rPr lang="en-IN" sz="2200" dirty="0">
                <a:solidFill>
                  <a:schemeClr val="bg1"/>
                </a:solidFill>
              </a:rPr>
              <a:t>Voting process should be simplified and user-friendly.</a:t>
            </a:r>
          </a:p>
          <a:p>
            <a:pPr marL="285750" indent="-285750" algn="just">
              <a:spcAft>
                <a:spcPts val="600"/>
              </a:spcAft>
              <a:buFont typeface="Arial" panose="020B0604020202020204" pitchFamily="34" charset="0"/>
              <a:buChar char="•"/>
            </a:pPr>
            <a:r>
              <a:rPr lang="en-IN" sz="2200" dirty="0">
                <a:solidFill>
                  <a:schemeClr val="bg1"/>
                </a:solidFill>
              </a:rPr>
              <a:t>Polling booths shall be easily accessible.</a:t>
            </a:r>
          </a:p>
          <a:p>
            <a:pPr marL="285750" indent="-285750" algn="just">
              <a:spcAft>
                <a:spcPts val="600"/>
              </a:spcAft>
              <a:buFont typeface="Arial" panose="020B0604020202020204" pitchFamily="34" charset="0"/>
              <a:buChar char="•"/>
            </a:pPr>
            <a:r>
              <a:rPr lang="en-IN" sz="2200" dirty="0">
                <a:solidFill>
                  <a:schemeClr val="bg1"/>
                </a:solidFill>
              </a:rPr>
              <a:t>Reminders about the polling dates, timings, booths as per the constituencies should be send to the citizens via texts, calls, etc.</a:t>
            </a:r>
          </a:p>
          <a:p>
            <a:pPr marL="285750" indent="-285750" algn="just">
              <a:spcAft>
                <a:spcPts val="600"/>
              </a:spcAft>
              <a:buFont typeface="Arial" panose="020B0604020202020204" pitchFamily="34" charset="0"/>
              <a:buChar char="•"/>
            </a:pPr>
            <a:r>
              <a:rPr lang="en-IN" sz="2200" dirty="0">
                <a:solidFill>
                  <a:schemeClr val="bg1"/>
                </a:solidFill>
              </a:rPr>
              <a:t>Unrepresented communities should be informed and motivated to vote.</a:t>
            </a:r>
          </a:p>
          <a:p>
            <a:pPr marL="285750" indent="-285750" algn="just">
              <a:spcAft>
                <a:spcPts val="600"/>
              </a:spcAft>
              <a:buFont typeface="Arial" panose="020B0604020202020204" pitchFamily="34" charset="0"/>
              <a:buChar char="•"/>
            </a:pPr>
            <a:r>
              <a:rPr lang="en-IN" sz="2200" dirty="0">
                <a:solidFill>
                  <a:schemeClr val="bg1"/>
                </a:solidFill>
              </a:rPr>
              <a:t>Feedback mechanisms could be implemented to gather suggestions for improvements and feedback about the process and voting experience for future reference.</a:t>
            </a:r>
          </a:p>
          <a:p>
            <a:pPr marL="285750" indent="-285750" algn="just">
              <a:spcAft>
                <a:spcPts val="600"/>
              </a:spcAft>
              <a:buFont typeface="Arial" panose="020B0604020202020204" pitchFamily="34" charset="0"/>
              <a:buChar char="•"/>
            </a:pPr>
            <a:endParaRPr lang="en-IN" sz="2200" dirty="0">
              <a:solidFill>
                <a:schemeClr val="bg1"/>
              </a:solidFill>
            </a:endParaRPr>
          </a:p>
        </p:txBody>
      </p:sp>
    </p:spTree>
    <p:extLst>
      <p:ext uri="{BB962C8B-B14F-4D97-AF65-F5344CB8AC3E}">
        <p14:creationId xmlns:p14="http://schemas.microsoft.com/office/powerpoint/2010/main" val="1671859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Flowchart: Alternate Process 13">
            <a:extLst>
              <a:ext uri="{FF2B5EF4-FFF2-40B4-BE49-F238E27FC236}">
                <a16:creationId xmlns:a16="http://schemas.microsoft.com/office/drawing/2014/main" id="{4742B725-AB2C-BDB4-FDC2-080B1E37E9F8}"/>
              </a:ext>
            </a:extLst>
          </p:cNvPr>
          <p:cNvSpPr/>
          <p:nvPr/>
        </p:nvSpPr>
        <p:spPr>
          <a:xfrm>
            <a:off x="6312098" y="3327604"/>
            <a:ext cx="4286865" cy="156333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8873DDA-6CC1-A821-B9C7-253B20122437}"/>
              </a:ext>
            </a:extLst>
          </p:cNvPr>
          <p:cNvSpPr/>
          <p:nvPr/>
        </p:nvSpPr>
        <p:spPr>
          <a:xfrm>
            <a:off x="5565663" y="3016007"/>
            <a:ext cx="5888918" cy="2034123"/>
          </a:xfrm>
          <a:prstGeom prst="flowChartMagneticTape">
            <a:avLst/>
          </a:prstGeom>
          <a:noFill/>
        </p:spPr>
        <p:txBody>
          <a:bodyPr wrap="square" lIns="91440" tIns="45720" rIns="91440" bIns="45720">
            <a:spAutoFit/>
          </a:bodyPr>
          <a:lstStyle/>
          <a:p>
            <a:pPr algn="ctr"/>
            <a:r>
              <a:rPr lang="en-US" sz="4400" b="1" cap="none" spc="0" dirty="0">
                <a:ln w="12700">
                  <a:solidFill>
                    <a:schemeClr val="accent5"/>
                  </a:solidFill>
                  <a:prstDash val="solid"/>
                </a:ln>
                <a:pattFill prst="ltDnDiag">
                  <a:fgClr>
                    <a:schemeClr val="accent5">
                      <a:lumMod val="60000"/>
                      <a:lumOff val="40000"/>
                    </a:schemeClr>
                  </a:fgClr>
                  <a:bgClr>
                    <a:schemeClr val="bg1"/>
                  </a:bgClr>
                </a:pattFill>
                <a:effectLst/>
              </a:rPr>
              <a:t>SUGGESTIONS </a:t>
            </a:r>
          </a:p>
          <a:p>
            <a:pPr algn="ctr"/>
            <a:r>
              <a:rPr lang="en-US" sz="4400" b="1" cap="none" spc="0" dirty="0">
                <a:ln w="12700">
                  <a:solidFill>
                    <a:schemeClr val="accent5"/>
                  </a:solidFill>
                  <a:prstDash val="solid"/>
                </a:ln>
                <a:pattFill prst="ltDnDiag">
                  <a:fgClr>
                    <a:schemeClr val="accent5">
                      <a:lumMod val="60000"/>
                      <a:lumOff val="40000"/>
                    </a:schemeClr>
                  </a:fgClr>
                  <a:bgClr>
                    <a:schemeClr val="bg1"/>
                  </a:bgClr>
                </a:pattFill>
                <a:effectLst/>
              </a:rPr>
              <a:t>ARE WELCOMED</a:t>
            </a:r>
          </a:p>
        </p:txBody>
      </p:sp>
      <p:sp>
        <p:nvSpPr>
          <p:cNvPr id="13" name="Rectangle 11">
            <a:extLst>
              <a:ext uri="{FF2B5EF4-FFF2-40B4-BE49-F238E27FC236}">
                <a16:creationId xmlns:a16="http://schemas.microsoft.com/office/drawing/2014/main" id="{5A31946C-53E1-E64B-3E8A-E607163EB59A}"/>
              </a:ext>
            </a:extLst>
          </p:cNvPr>
          <p:cNvSpPr/>
          <p:nvPr/>
        </p:nvSpPr>
        <p:spPr>
          <a:xfrm>
            <a:off x="5565662" y="1870031"/>
            <a:ext cx="5610610" cy="1298377"/>
          </a:xfrm>
          <a:prstGeom prst="flowChartMagneticTape">
            <a:avLst/>
          </a:prstGeom>
          <a:noFill/>
        </p:spPr>
        <p:txBody>
          <a:bodyPr wrap="none" lIns="91440" tIns="45720" rIns="91440" bIns="45720">
            <a:spAutoFit/>
          </a:bodyPr>
          <a:lstStyle/>
          <a:p>
            <a:pPr algn="ctr"/>
            <a:r>
              <a:rPr lang="en-US" sz="5400" b="1" i="1" u="sng" cap="none" spc="0" dirty="0">
                <a:ln w="12700">
                  <a:solidFill>
                    <a:schemeClr val="accent5"/>
                  </a:solidFill>
                  <a:prstDash val="solid"/>
                </a:ln>
                <a:pattFill prst="ltDnDiag">
                  <a:fgClr>
                    <a:schemeClr val="accent5">
                      <a:lumMod val="60000"/>
                      <a:lumOff val="40000"/>
                    </a:schemeClr>
                  </a:fgClr>
                  <a:bgClr>
                    <a:schemeClr val="bg1"/>
                  </a:bgClr>
                </a:pattFill>
                <a:effectLst/>
              </a:rPr>
              <a:t>THANK YOU..</a:t>
            </a:r>
          </a:p>
        </p:txBody>
      </p:sp>
      <p:pic>
        <p:nvPicPr>
          <p:cNvPr id="17" name="Picture 16">
            <a:extLst>
              <a:ext uri="{FF2B5EF4-FFF2-40B4-BE49-F238E27FC236}">
                <a16:creationId xmlns:a16="http://schemas.microsoft.com/office/drawing/2014/main" id="{314C95BE-4263-8007-0C71-2A7C252ABC39}"/>
              </a:ext>
            </a:extLst>
          </p:cNvPr>
          <p:cNvPicPr>
            <a:picLocks noChangeAspect="1"/>
          </p:cNvPicPr>
          <p:nvPr/>
        </p:nvPicPr>
        <p:blipFill>
          <a:blip r:embed="rId3"/>
          <a:stretch>
            <a:fillRect/>
          </a:stretch>
        </p:blipFill>
        <p:spPr>
          <a:xfrm>
            <a:off x="737419" y="2016534"/>
            <a:ext cx="3766575" cy="2824931"/>
          </a:xfrm>
          <a:prstGeom prst="rect">
            <a:avLst/>
          </a:prstGeom>
        </p:spPr>
      </p:pic>
    </p:spTree>
    <p:extLst>
      <p:ext uri="{BB962C8B-B14F-4D97-AF65-F5344CB8AC3E}">
        <p14:creationId xmlns:p14="http://schemas.microsoft.com/office/powerpoint/2010/main" val="358239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5D98-2EA4-5ECC-3B92-5340376AD443}"/>
              </a:ext>
            </a:extLst>
          </p:cNvPr>
          <p:cNvSpPr>
            <a:spLocks noGrp="1"/>
          </p:cNvSpPr>
          <p:nvPr>
            <p:ph type="title"/>
          </p:nvPr>
        </p:nvSpPr>
        <p:spPr>
          <a:xfrm>
            <a:off x="765687" y="267809"/>
            <a:ext cx="5995219" cy="1189703"/>
          </a:xfrm>
        </p:spPr>
        <p:txBody>
          <a:bodyPr/>
          <a:lstStyle/>
          <a:p>
            <a:r>
              <a:rPr lang="en-IN" u="sng" dirty="0">
                <a:solidFill>
                  <a:schemeClr val="bg1"/>
                </a:solidFill>
              </a:rPr>
              <a:t>INDEX</a:t>
            </a:r>
          </a:p>
        </p:txBody>
      </p:sp>
      <p:sp>
        <p:nvSpPr>
          <p:cNvPr id="3" name="TextBox 2">
            <a:extLst>
              <a:ext uri="{FF2B5EF4-FFF2-40B4-BE49-F238E27FC236}">
                <a16:creationId xmlns:a16="http://schemas.microsoft.com/office/drawing/2014/main" id="{9EE1D460-4D2A-3D10-D76C-80AD2570B421}"/>
              </a:ext>
            </a:extLst>
          </p:cNvPr>
          <p:cNvSpPr txBox="1"/>
          <p:nvPr/>
        </p:nvSpPr>
        <p:spPr>
          <a:xfrm>
            <a:off x="765687" y="1550569"/>
            <a:ext cx="5742038" cy="4862870"/>
          </a:xfrm>
          <a:prstGeom prst="rect">
            <a:avLst/>
          </a:prstGeom>
          <a:noFill/>
        </p:spPr>
        <p:txBody>
          <a:bodyPr wrap="square" rtlCol="0">
            <a:spAutoFit/>
          </a:bodyPr>
          <a:lstStyle/>
          <a:p>
            <a:pPr marL="285750" indent="-285750">
              <a:buFont typeface="Arial" panose="020B0604020202020204" pitchFamily="34" charset="0"/>
              <a:buChar char="•"/>
            </a:pPr>
            <a:r>
              <a:rPr lang="en-IN" sz="3200" dirty="0">
                <a:solidFill>
                  <a:schemeClr val="bg1"/>
                </a:solidFill>
              </a:rPr>
              <a:t>Overview</a:t>
            </a:r>
          </a:p>
          <a:p>
            <a:pPr marL="285750" indent="-285750">
              <a:buFont typeface="Arial" panose="020B0604020202020204" pitchFamily="34" charset="0"/>
              <a:buChar char="•"/>
            </a:pPr>
            <a:r>
              <a:rPr lang="en-IN" sz="3200" dirty="0">
                <a:solidFill>
                  <a:schemeClr val="bg1"/>
                </a:solidFill>
              </a:rPr>
              <a:t>Objectives</a:t>
            </a:r>
          </a:p>
          <a:p>
            <a:pPr marL="285750" indent="-285750">
              <a:buFont typeface="Arial" panose="020B0604020202020204" pitchFamily="34" charset="0"/>
              <a:buChar char="•"/>
            </a:pPr>
            <a:r>
              <a:rPr lang="en-IN" sz="3200" dirty="0">
                <a:solidFill>
                  <a:schemeClr val="bg1"/>
                </a:solidFill>
              </a:rPr>
              <a:t>Dataset overview</a:t>
            </a:r>
          </a:p>
          <a:p>
            <a:pPr marL="285750" indent="-285750">
              <a:buFont typeface="Arial" panose="020B0604020202020204" pitchFamily="34" charset="0"/>
              <a:buChar char="•"/>
            </a:pPr>
            <a:r>
              <a:rPr lang="en-IN" sz="3200" dirty="0">
                <a:solidFill>
                  <a:schemeClr val="bg1"/>
                </a:solidFill>
              </a:rPr>
              <a:t>Data Cleaning</a:t>
            </a:r>
          </a:p>
          <a:p>
            <a:pPr marL="285750" indent="-285750">
              <a:buFont typeface="Arial" panose="020B0604020202020204" pitchFamily="34" charset="0"/>
              <a:buChar char="•"/>
            </a:pPr>
            <a:r>
              <a:rPr lang="en-IN" sz="3200" dirty="0">
                <a:solidFill>
                  <a:schemeClr val="bg1"/>
                </a:solidFill>
              </a:rPr>
              <a:t>DAX Queries</a:t>
            </a:r>
          </a:p>
          <a:p>
            <a:pPr marL="285750" indent="-285750">
              <a:buFont typeface="Arial" panose="020B0604020202020204" pitchFamily="34" charset="0"/>
              <a:buChar char="•"/>
            </a:pPr>
            <a:r>
              <a:rPr lang="en-IN" sz="3200" dirty="0">
                <a:solidFill>
                  <a:schemeClr val="bg1"/>
                </a:solidFill>
              </a:rPr>
              <a:t>Power BI</a:t>
            </a:r>
          </a:p>
          <a:p>
            <a:pPr marL="285750" indent="-285750">
              <a:buFont typeface="Arial" panose="020B0604020202020204" pitchFamily="34" charset="0"/>
              <a:buChar char="•"/>
            </a:pPr>
            <a:r>
              <a:rPr lang="en-IN" sz="3200" dirty="0">
                <a:solidFill>
                  <a:schemeClr val="bg1"/>
                </a:solidFill>
              </a:rPr>
              <a:t>Observations</a:t>
            </a:r>
          </a:p>
          <a:p>
            <a:pPr marL="285750" indent="-285750">
              <a:buFont typeface="Arial" panose="020B0604020202020204" pitchFamily="34" charset="0"/>
              <a:buChar char="•"/>
            </a:pPr>
            <a:r>
              <a:rPr lang="en-IN" sz="3200" dirty="0">
                <a:solidFill>
                  <a:schemeClr val="bg1"/>
                </a:solidFill>
              </a:rPr>
              <a:t>Recommendations</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
        <p:nvSpPr>
          <p:cNvPr id="4" name="AutoShape 4" descr="What is the Election Commission of India?Know the Roles of ECI">
            <a:extLst>
              <a:ext uri="{FF2B5EF4-FFF2-40B4-BE49-F238E27FC236}">
                <a16:creationId xmlns:a16="http://schemas.microsoft.com/office/drawing/2014/main" id="{36240A13-E0B1-4FED-7882-13D30D3E2815}"/>
              </a:ext>
            </a:extLst>
          </p:cNvPr>
          <p:cNvSpPr>
            <a:spLocks noChangeAspect="1" noChangeArrowheads="1"/>
          </p:cNvSpPr>
          <p:nvPr/>
        </p:nvSpPr>
        <p:spPr bwMode="auto">
          <a:xfrm>
            <a:off x="5943599" y="3276599"/>
            <a:ext cx="3229897" cy="32298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6" name="Picture 8" descr="India general election 2019: What happened?">
            <a:extLst>
              <a:ext uri="{FF2B5EF4-FFF2-40B4-BE49-F238E27FC236}">
                <a16:creationId xmlns:a16="http://schemas.microsoft.com/office/drawing/2014/main" id="{E0ABC0F4-A4BF-1C52-B815-F677683C9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741" y="1558295"/>
            <a:ext cx="5742039" cy="322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00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5D98-2EA4-5ECC-3B92-5340376AD443}"/>
              </a:ext>
            </a:extLst>
          </p:cNvPr>
          <p:cNvSpPr>
            <a:spLocks noGrp="1"/>
          </p:cNvSpPr>
          <p:nvPr>
            <p:ph type="title"/>
          </p:nvPr>
        </p:nvSpPr>
        <p:spPr>
          <a:xfrm>
            <a:off x="698091" y="198920"/>
            <a:ext cx="5995219" cy="1189703"/>
          </a:xfrm>
        </p:spPr>
        <p:txBody>
          <a:bodyPr/>
          <a:lstStyle/>
          <a:p>
            <a:r>
              <a:rPr lang="en-IN" u="sng" dirty="0">
                <a:solidFill>
                  <a:schemeClr val="bg1"/>
                </a:solidFill>
              </a:rPr>
              <a:t>OVERVIEW</a:t>
            </a:r>
          </a:p>
        </p:txBody>
      </p:sp>
      <p:sp>
        <p:nvSpPr>
          <p:cNvPr id="3" name="TextBox 2">
            <a:extLst>
              <a:ext uri="{FF2B5EF4-FFF2-40B4-BE49-F238E27FC236}">
                <a16:creationId xmlns:a16="http://schemas.microsoft.com/office/drawing/2014/main" id="{9EE1D460-4D2A-3D10-D76C-80AD2570B421}"/>
              </a:ext>
            </a:extLst>
          </p:cNvPr>
          <p:cNvSpPr txBox="1"/>
          <p:nvPr/>
        </p:nvSpPr>
        <p:spPr>
          <a:xfrm>
            <a:off x="496529" y="1582993"/>
            <a:ext cx="10998785" cy="3539430"/>
          </a:xfrm>
          <a:prstGeom prst="rect">
            <a:avLst/>
          </a:prstGeom>
          <a:noFill/>
        </p:spPr>
        <p:txBody>
          <a:bodyPr wrap="square" rtlCol="0">
            <a:spAutoFit/>
          </a:bodyPr>
          <a:lstStyle/>
          <a:p>
            <a:pPr marL="285750" indent="-285750" algn="just">
              <a:buFont typeface="Arial" panose="020B0604020202020204" pitchFamily="34" charset="0"/>
              <a:buChar char="•"/>
            </a:pPr>
            <a:r>
              <a:rPr lang="en-US" sz="3200" dirty="0" err="1">
                <a:solidFill>
                  <a:schemeClr val="bg1"/>
                </a:solidFill>
              </a:rPr>
              <a:t>AtliQ</a:t>
            </a:r>
            <a:r>
              <a:rPr lang="en-US" sz="3200" dirty="0">
                <a:solidFill>
                  <a:schemeClr val="bg1"/>
                </a:solidFill>
              </a:rPr>
              <a:t> Media is a private media company and they wanted to telecast a show on Lok Sabha elections 2024 in India. </a:t>
            </a:r>
          </a:p>
          <a:p>
            <a:pPr marL="285750" indent="-285750" algn="just">
              <a:buFont typeface="Arial" panose="020B0604020202020204" pitchFamily="34" charset="0"/>
              <a:buChar char="•"/>
            </a:pPr>
            <a:r>
              <a:rPr lang="en-US" sz="3200" dirty="0">
                <a:solidFill>
                  <a:schemeClr val="bg1"/>
                </a:solidFill>
              </a:rPr>
              <a:t>They wanted to present insights from 2014 and 2019 elections without any bias and discuss less explored themes like voter turnout percentage in India.  </a:t>
            </a:r>
          </a:p>
          <a:p>
            <a:pPr marL="285750" indent="-285750" algn="just">
              <a:buFont typeface="Arial" panose="020B0604020202020204" pitchFamily="34" charset="0"/>
              <a:buChar char="•"/>
            </a:pPr>
            <a:r>
              <a:rPr lang="en-US" sz="3200" dirty="0">
                <a:solidFill>
                  <a:schemeClr val="bg1"/>
                </a:solidFill>
              </a:rPr>
              <a:t>The data analyst in the company is handed over this task of generating meaningful insights from data.</a:t>
            </a:r>
            <a:endParaRPr lang="en-IN" dirty="0">
              <a:solidFill>
                <a:schemeClr val="bg1"/>
              </a:solidFill>
            </a:endParaRPr>
          </a:p>
        </p:txBody>
      </p:sp>
      <p:sp>
        <p:nvSpPr>
          <p:cNvPr id="4" name="AutoShape 4" descr="What is the Election Commission of India?Know the Roles of ECI">
            <a:extLst>
              <a:ext uri="{FF2B5EF4-FFF2-40B4-BE49-F238E27FC236}">
                <a16:creationId xmlns:a16="http://schemas.microsoft.com/office/drawing/2014/main" id="{36240A13-E0B1-4FED-7882-13D30D3E2815}"/>
              </a:ext>
            </a:extLst>
          </p:cNvPr>
          <p:cNvSpPr>
            <a:spLocks noChangeAspect="1" noChangeArrowheads="1"/>
          </p:cNvSpPr>
          <p:nvPr/>
        </p:nvSpPr>
        <p:spPr bwMode="auto">
          <a:xfrm>
            <a:off x="5943599" y="3276599"/>
            <a:ext cx="3229897" cy="32298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4" name="Picture 2" descr="AtliQ Technologies">
            <a:extLst>
              <a:ext uri="{FF2B5EF4-FFF2-40B4-BE49-F238E27FC236}">
                <a16:creationId xmlns:a16="http://schemas.microsoft.com/office/drawing/2014/main" id="{F456559A-286D-962D-0138-58033889F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234" y="198920"/>
            <a:ext cx="2874509" cy="103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9E0AC5-9006-0277-F5D5-15A430103676}"/>
              </a:ext>
            </a:extLst>
          </p:cNvPr>
          <p:cNvSpPr txBox="1"/>
          <p:nvPr/>
        </p:nvSpPr>
        <p:spPr>
          <a:xfrm>
            <a:off x="375989" y="1220956"/>
            <a:ext cx="11198941" cy="406265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3200" dirty="0">
                <a:solidFill>
                  <a:schemeClr val="bg1"/>
                </a:solidFill>
              </a:rPr>
              <a:t>Clean and prepare data from datasets of Lok Sabha elections 2014 and 2019.</a:t>
            </a:r>
          </a:p>
          <a:p>
            <a:pPr marL="285750" indent="-285750" algn="just">
              <a:lnSpc>
                <a:spcPct val="150000"/>
              </a:lnSpc>
              <a:buFont typeface="Arial" panose="020B0604020202020204" pitchFamily="34" charset="0"/>
              <a:buChar char="•"/>
            </a:pPr>
            <a:r>
              <a:rPr lang="en-IN" sz="3200" dirty="0">
                <a:solidFill>
                  <a:schemeClr val="bg1"/>
                </a:solidFill>
              </a:rPr>
              <a:t>Create data driven metrics and visuals for analysis.</a:t>
            </a:r>
          </a:p>
          <a:p>
            <a:pPr marL="285750" indent="-285750" algn="just">
              <a:lnSpc>
                <a:spcPct val="150000"/>
              </a:lnSpc>
              <a:buFont typeface="Arial" panose="020B0604020202020204" pitchFamily="34" charset="0"/>
              <a:buChar char="•"/>
            </a:pPr>
            <a:r>
              <a:rPr lang="en-IN" sz="3200" dirty="0">
                <a:solidFill>
                  <a:schemeClr val="bg1"/>
                </a:solidFill>
              </a:rPr>
              <a:t>Get meaningful data and turn them into interactive insights</a:t>
            </a:r>
          </a:p>
          <a:p>
            <a:pPr marL="285750" indent="-285750" algn="just">
              <a:lnSpc>
                <a:spcPct val="150000"/>
              </a:lnSpc>
              <a:buFont typeface="Arial" panose="020B0604020202020204" pitchFamily="34" charset="0"/>
              <a:buChar char="•"/>
            </a:pPr>
            <a:r>
              <a:rPr lang="en-IN" sz="3200" dirty="0">
                <a:solidFill>
                  <a:schemeClr val="bg1"/>
                </a:solidFill>
              </a:rPr>
              <a:t>Create Dashboards and KPIs for better understandings</a:t>
            </a:r>
          </a:p>
          <a:p>
            <a:pPr marL="285750" indent="-285750" algn="just">
              <a:buFont typeface="Arial" panose="020B0604020202020204" pitchFamily="34" charset="0"/>
              <a:buChar char="•"/>
            </a:pPr>
            <a:endParaRPr lang="en-IN" dirty="0">
              <a:solidFill>
                <a:schemeClr val="bg1"/>
              </a:solidFill>
            </a:endParaRPr>
          </a:p>
        </p:txBody>
      </p:sp>
      <p:sp>
        <p:nvSpPr>
          <p:cNvPr id="6" name="Title 1">
            <a:extLst>
              <a:ext uri="{FF2B5EF4-FFF2-40B4-BE49-F238E27FC236}">
                <a16:creationId xmlns:a16="http://schemas.microsoft.com/office/drawing/2014/main" id="{FE017CC3-F255-9C7F-ED71-4D8423AB447B}"/>
              </a:ext>
            </a:extLst>
          </p:cNvPr>
          <p:cNvSpPr txBox="1">
            <a:spLocks/>
          </p:cNvSpPr>
          <p:nvPr/>
        </p:nvSpPr>
        <p:spPr>
          <a:xfrm>
            <a:off x="617070" y="182064"/>
            <a:ext cx="5995219" cy="1189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OBJECTIVES</a:t>
            </a:r>
          </a:p>
        </p:txBody>
      </p:sp>
      <p:pic>
        <p:nvPicPr>
          <p:cNvPr id="4098" name="Picture 2" descr="Data Cleaning: Definition, Techniques &amp; Best Practices for 2024">
            <a:extLst>
              <a:ext uri="{FF2B5EF4-FFF2-40B4-BE49-F238E27FC236}">
                <a16:creationId xmlns:a16="http://schemas.microsoft.com/office/drawing/2014/main" id="{DFAC1597-1973-2B56-B278-4BF5E5AC6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30853"/>
            <a:ext cx="6379030" cy="1627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DC1B14E-FF8E-14E9-8ADB-369E77C4B663}"/>
              </a:ext>
            </a:extLst>
          </p:cNvPr>
          <p:cNvPicPr>
            <a:picLocks noChangeAspect="1"/>
          </p:cNvPicPr>
          <p:nvPr/>
        </p:nvPicPr>
        <p:blipFill>
          <a:blip r:embed="rId4"/>
          <a:stretch>
            <a:fillRect/>
          </a:stretch>
        </p:blipFill>
        <p:spPr>
          <a:xfrm>
            <a:off x="6379030" y="5277556"/>
            <a:ext cx="5812971" cy="1580444"/>
          </a:xfrm>
          <a:prstGeom prst="rect">
            <a:avLst/>
          </a:prstGeom>
        </p:spPr>
      </p:pic>
    </p:spTree>
    <p:extLst>
      <p:ext uri="{BB962C8B-B14F-4D97-AF65-F5344CB8AC3E}">
        <p14:creationId xmlns:p14="http://schemas.microsoft.com/office/powerpoint/2010/main" val="16206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9E0AC5-9006-0277-F5D5-15A430103676}"/>
              </a:ext>
            </a:extLst>
          </p:cNvPr>
          <p:cNvSpPr txBox="1"/>
          <p:nvPr/>
        </p:nvSpPr>
        <p:spPr>
          <a:xfrm>
            <a:off x="378542" y="1545939"/>
            <a:ext cx="11198941" cy="480131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3200" dirty="0">
                <a:solidFill>
                  <a:schemeClr val="bg1"/>
                </a:solidFill>
              </a:rPr>
              <a:t>Datasets of Lok Sabha elections 2014 and 2019 is provided which is taken from the Election Commission of India. These are available for public access. </a:t>
            </a:r>
          </a:p>
          <a:p>
            <a:pPr marL="285750" indent="-285750" algn="just">
              <a:lnSpc>
                <a:spcPct val="150000"/>
              </a:lnSpc>
              <a:buFont typeface="Arial" panose="020B0604020202020204" pitchFamily="34" charset="0"/>
              <a:buChar char="•"/>
            </a:pPr>
            <a:r>
              <a:rPr lang="en-IN" sz="3200" dirty="0">
                <a:solidFill>
                  <a:schemeClr val="bg1"/>
                </a:solidFill>
              </a:rPr>
              <a:t>The Dataset consists of columns titled- State, Constituency, Candidate Name, Gender, Age, Category, Party, Party Symbol, General Votes, Postal Votes, Total Votes, Total Electors.</a:t>
            </a:r>
          </a:p>
          <a:p>
            <a:pPr marL="285750" indent="-285750" algn="just">
              <a:buFont typeface="Arial" panose="020B0604020202020204" pitchFamily="34" charset="0"/>
              <a:buChar char="•"/>
            </a:pPr>
            <a:endParaRPr lang="en-IN" dirty="0">
              <a:solidFill>
                <a:schemeClr val="bg1"/>
              </a:solidFill>
            </a:endParaRPr>
          </a:p>
        </p:txBody>
      </p:sp>
      <p:sp>
        <p:nvSpPr>
          <p:cNvPr id="6" name="Title 1">
            <a:extLst>
              <a:ext uri="{FF2B5EF4-FFF2-40B4-BE49-F238E27FC236}">
                <a16:creationId xmlns:a16="http://schemas.microsoft.com/office/drawing/2014/main" id="{FE017CC3-F255-9C7F-ED71-4D8423AB447B}"/>
              </a:ext>
            </a:extLst>
          </p:cNvPr>
          <p:cNvSpPr txBox="1">
            <a:spLocks/>
          </p:cNvSpPr>
          <p:nvPr/>
        </p:nvSpPr>
        <p:spPr>
          <a:xfrm>
            <a:off x="614517" y="356236"/>
            <a:ext cx="5995219" cy="1189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DATASET OVERVIEW</a:t>
            </a:r>
          </a:p>
        </p:txBody>
      </p:sp>
    </p:spTree>
    <p:extLst>
      <p:ext uri="{BB962C8B-B14F-4D97-AF65-F5344CB8AC3E}">
        <p14:creationId xmlns:p14="http://schemas.microsoft.com/office/powerpoint/2010/main" val="138952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017CC3-F255-9C7F-ED71-4D8423AB447B}"/>
              </a:ext>
            </a:extLst>
          </p:cNvPr>
          <p:cNvSpPr txBox="1">
            <a:spLocks/>
          </p:cNvSpPr>
          <p:nvPr/>
        </p:nvSpPr>
        <p:spPr>
          <a:xfrm>
            <a:off x="505659" y="217715"/>
            <a:ext cx="5995219" cy="1189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SAMPLE DATASET</a:t>
            </a:r>
          </a:p>
        </p:txBody>
      </p:sp>
      <p:pic>
        <p:nvPicPr>
          <p:cNvPr id="4" name="Picture 3">
            <a:extLst>
              <a:ext uri="{FF2B5EF4-FFF2-40B4-BE49-F238E27FC236}">
                <a16:creationId xmlns:a16="http://schemas.microsoft.com/office/drawing/2014/main" id="{A68EADFB-1AE4-4219-9F4F-30B96D8D23F3}"/>
              </a:ext>
            </a:extLst>
          </p:cNvPr>
          <p:cNvPicPr>
            <a:picLocks noChangeAspect="1"/>
          </p:cNvPicPr>
          <p:nvPr/>
        </p:nvPicPr>
        <p:blipFill>
          <a:blip r:embed="rId3"/>
          <a:stretch>
            <a:fillRect/>
          </a:stretch>
        </p:blipFill>
        <p:spPr>
          <a:xfrm>
            <a:off x="348343" y="1268140"/>
            <a:ext cx="7397233" cy="5317717"/>
          </a:xfrm>
          <a:prstGeom prst="rect">
            <a:avLst/>
          </a:prstGeom>
        </p:spPr>
      </p:pic>
      <p:pic>
        <p:nvPicPr>
          <p:cNvPr id="7" name="Picture 6">
            <a:extLst>
              <a:ext uri="{FF2B5EF4-FFF2-40B4-BE49-F238E27FC236}">
                <a16:creationId xmlns:a16="http://schemas.microsoft.com/office/drawing/2014/main" id="{FD55334C-93AD-18C0-2548-638851DB1883}"/>
              </a:ext>
            </a:extLst>
          </p:cNvPr>
          <p:cNvPicPr>
            <a:picLocks noChangeAspect="1"/>
          </p:cNvPicPr>
          <p:nvPr/>
        </p:nvPicPr>
        <p:blipFill>
          <a:blip r:embed="rId4"/>
          <a:stretch>
            <a:fillRect/>
          </a:stretch>
        </p:blipFill>
        <p:spPr>
          <a:xfrm>
            <a:off x="7745576" y="1268140"/>
            <a:ext cx="4147880" cy="5317717"/>
          </a:xfrm>
          <a:prstGeom prst="rect">
            <a:avLst/>
          </a:prstGeom>
        </p:spPr>
      </p:pic>
    </p:spTree>
    <p:extLst>
      <p:ext uri="{BB962C8B-B14F-4D97-AF65-F5344CB8AC3E}">
        <p14:creationId xmlns:p14="http://schemas.microsoft.com/office/powerpoint/2010/main" val="315900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9E0AC5-9006-0277-F5D5-15A430103676}"/>
              </a:ext>
            </a:extLst>
          </p:cNvPr>
          <p:cNvSpPr txBox="1"/>
          <p:nvPr/>
        </p:nvSpPr>
        <p:spPr>
          <a:xfrm>
            <a:off x="0" y="855715"/>
            <a:ext cx="11908971" cy="5293757"/>
          </a:xfrm>
          <a:prstGeom prst="rect">
            <a:avLst/>
          </a:prstGeom>
          <a:noFill/>
        </p:spPr>
        <p:txBody>
          <a:bodyPr wrap="square" rtlCol="0">
            <a:spAutoFit/>
          </a:bodyPr>
          <a:lstStyle/>
          <a:p>
            <a:pPr marL="285750" indent="-285750" algn="just">
              <a:buFont typeface="Arial" panose="020B0604020202020204" pitchFamily="34" charset="0"/>
              <a:buChar char="•"/>
            </a:pPr>
            <a:r>
              <a:rPr lang="en-IN" sz="3200" dirty="0">
                <a:solidFill>
                  <a:schemeClr val="bg1"/>
                </a:solidFill>
              </a:rPr>
              <a:t>Datasets of Lok Sabha elections 2014 and 2019 consists of 33 and 36 unique states. Data of Telangana, Chhattisgarh and Odisha states are missing from 2014 dataset. Although, the datasets were cleaned, but required some refining.</a:t>
            </a:r>
          </a:p>
          <a:p>
            <a:pPr algn="just"/>
            <a:endParaRPr lang="en-IN" sz="1600" dirty="0">
              <a:solidFill>
                <a:schemeClr val="bg1"/>
              </a:solidFill>
            </a:endParaRPr>
          </a:p>
          <a:p>
            <a:pPr marL="285750" indent="-285750" algn="just">
              <a:buFont typeface="Arial" panose="020B0604020202020204" pitchFamily="34" charset="0"/>
              <a:buChar char="•"/>
            </a:pPr>
            <a:r>
              <a:rPr lang="en-IN" sz="3200" dirty="0">
                <a:solidFill>
                  <a:schemeClr val="bg1"/>
                </a:solidFill>
              </a:rPr>
              <a:t>Both Datasets have same number of columns but entries were slightly different. For example, General Category was mentioned as ‘General’ and ‘GEN’. </a:t>
            </a:r>
          </a:p>
          <a:p>
            <a:pPr algn="just"/>
            <a:endParaRPr lang="en-IN" sz="1600" dirty="0">
              <a:solidFill>
                <a:schemeClr val="bg1"/>
              </a:solidFill>
            </a:endParaRPr>
          </a:p>
          <a:p>
            <a:pPr marL="285750" indent="-285750" algn="just">
              <a:buFont typeface="Arial" panose="020B0604020202020204" pitchFamily="34" charset="0"/>
              <a:buChar char="•"/>
            </a:pPr>
            <a:r>
              <a:rPr lang="en-IN" sz="3200" dirty="0">
                <a:solidFill>
                  <a:schemeClr val="bg1"/>
                </a:solidFill>
              </a:rPr>
              <a:t>Similar, data cleaning was done for gender and constituencies. Also conversion of lowercase to uppercase for some data was done.</a:t>
            </a:r>
          </a:p>
          <a:p>
            <a:pPr marL="285750" indent="-285750" algn="just">
              <a:buFont typeface="Arial" panose="020B0604020202020204" pitchFamily="34" charset="0"/>
              <a:buChar char="•"/>
            </a:pPr>
            <a:endParaRPr lang="en-IN" dirty="0">
              <a:solidFill>
                <a:schemeClr val="bg1"/>
              </a:solidFill>
            </a:endParaRPr>
          </a:p>
        </p:txBody>
      </p:sp>
      <p:sp>
        <p:nvSpPr>
          <p:cNvPr id="6" name="Title 1">
            <a:extLst>
              <a:ext uri="{FF2B5EF4-FFF2-40B4-BE49-F238E27FC236}">
                <a16:creationId xmlns:a16="http://schemas.microsoft.com/office/drawing/2014/main" id="{FE017CC3-F255-9C7F-ED71-4D8423AB447B}"/>
              </a:ext>
            </a:extLst>
          </p:cNvPr>
          <p:cNvSpPr txBox="1">
            <a:spLocks/>
          </p:cNvSpPr>
          <p:nvPr/>
        </p:nvSpPr>
        <p:spPr>
          <a:xfrm>
            <a:off x="287945" y="-126175"/>
            <a:ext cx="5995219" cy="1189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DATASET CLEANING</a:t>
            </a:r>
          </a:p>
        </p:txBody>
      </p:sp>
      <p:pic>
        <p:nvPicPr>
          <p:cNvPr id="5122" name="Picture 2" descr="Cleaning Data in Python. While spreadsheet programs and text… | by  Obalanatosin | Medium">
            <a:extLst>
              <a:ext uri="{FF2B5EF4-FFF2-40B4-BE49-F238E27FC236}">
                <a16:creationId xmlns:a16="http://schemas.microsoft.com/office/drawing/2014/main" id="{E7B1BCC5-CE7B-4641-2ABB-9DF51FC57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429" y="5782355"/>
            <a:ext cx="4517571" cy="107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943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017CC3-F255-9C7F-ED71-4D8423AB447B}"/>
              </a:ext>
            </a:extLst>
          </p:cNvPr>
          <p:cNvSpPr txBox="1">
            <a:spLocks/>
          </p:cNvSpPr>
          <p:nvPr/>
        </p:nvSpPr>
        <p:spPr>
          <a:xfrm>
            <a:off x="650495" y="90135"/>
            <a:ext cx="7647740" cy="754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POWER BI (DASHBOARD 1)</a:t>
            </a:r>
          </a:p>
        </p:txBody>
      </p:sp>
      <p:pic>
        <p:nvPicPr>
          <p:cNvPr id="4" name="Picture 3">
            <a:extLst>
              <a:ext uri="{FF2B5EF4-FFF2-40B4-BE49-F238E27FC236}">
                <a16:creationId xmlns:a16="http://schemas.microsoft.com/office/drawing/2014/main" id="{625A13A6-02FA-7C32-96E7-1C3FD8C14FE0}"/>
              </a:ext>
            </a:extLst>
          </p:cNvPr>
          <p:cNvPicPr>
            <a:picLocks noChangeAspect="1"/>
          </p:cNvPicPr>
          <p:nvPr/>
        </p:nvPicPr>
        <p:blipFill>
          <a:blip r:embed="rId3"/>
          <a:stretch>
            <a:fillRect/>
          </a:stretch>
        </p:blipFill>
        <p:spPr>
          <a:xfrm>
            <a:off x="842433" y="844830"/>
            <a:ext cx="10699072" cy="6013170"/>
          </a:xfrm>
          <a:prstGeom prst="rect">
            <a:avLst/>
          </a:prstGeom>
          <a:ln>
            <a:solidFill>
              <a:schemeClr val="bg1"/>
            </a:solidFill>
          </a:ln>
        </p:spPr>
      </p:pic>
    </p:spTree>
    <p:extLst>
      <p:ext uri="{BB962C8B-B14F-4D97-AF65-F5344CB8AC3E}">
        <p14:creationId xmlns:p14="http://schemas.microsoft.com/office/powerpoint/2010/main" val="1468069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E017CC3-F255-9C7F-ED71-4D8423AB447B}"/>
              </a:ext>
            </a:extLst>
          </p:cNvPr>
          <p:cNvSpPr txBox="1">
            <a:spLocks/>
          </p:cNvSpPr>
          <p:nvPr/>
        </p:nvSpPr>
        <p:spPr>
          <a:xfrm>
            <a:off x="650495" y="90135"/>
            <a:ext cx="7647740" cy="754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dirty="0">
                <a:solidFill>
                  <a:schemeClr val="bg1"/>
                </a:solidFill>
              </a:rPr>
              <a:t>POWER BI (DASHBOARD 2)</a:t>
            </a:r>
          </a:p>
        </p:txBody>
      </p:sp>
      <p:pic>
        <p:nvPicPr>
          <p:cNvPr id="3" name="Picture 2">
            <a:extLst>
              <a:ext uri="{FF2B5EF4-FFF2-40B4-BE49-F238E27FC236}">
                <a16:creationId xmlns:a16="http://schemas.microsoft.com/office/drawing/2014/main" id="{D1FF4B53-AFE5-D2BA-BEAA-43D94351E8B2}"/>
              </a:ext>
            </a:extLst>
          </p:cNvPr>
          <p:cNvPicPr>
            <a:picLocks noChangeAspect="1"/>
          </p:cNvPicPr>
          <p:nvPr/>
        </p:nvPicPr>
        <p:blipFill>
          <a:blip r:embed="rId3"/>
          <a:stretch>
            <a:fillRect/>
          </a:stretch>
        </p:blipFill>
        <p:spPr>
          <a:xfrm>
            <a:off x="796413" y="748790"/>
            <a:ext cx="10745092" cy="6058403"/>
          </a:xfrm>
          <a:prstGeom prst="rect">
            <a:avLst/>
          </a:prstGeom>
          <a:ln>
            <a:solidFill>
              <a:schemeClr val="bg1"/>
            </a:solidFill>
          </a:ln>
        </p:spPr>
      </p:pic>
    </p:spTree>
    <p:extLst>
      <p:ext uri="{BB962C8B-B14F-4D97-AF65-F5344CB8AC3E}">
        <p14:creationId xmlns:p14="http://schemas.microsoft.com/office/powerpoint/2010/main" val="3409028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772</Words>
  <Application>Microsoft Office PowerPoint</Application>
  <PresentationFormat>Widescreen</PresentationFormat>
  <Paragraphs>83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INDEX</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 N</dc:creator>
  <cp:lastModifiedBy>M N</cp:lastModifiedBy>
  <cp:revision>11</cp:revision>
  <dcterms:created xsi:type="dcterms:W3CDTF">2024-06-10T10:29:31Z</dcterms:created>
  <dcterms:modified xsi:type="dcterms:W3CDTF">2024-06-13T18:50:03Z</dcterms:modified>
</cp:coreProperties>
</file>